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58" r:id="rId4"/>
    <p:sldId id="259" r:id="rId5"/>
    <p:sldId id="260" r:id="rId6"/>
    <p:sldId id="281" r:id="rId7"/>
    <p:sldId id="283" r:id="rId8"/>
    <p:sldId id="261" r:id="rId9"/>
    <p:sldId id="263" r:id="rId10"/>
    <p:sldId id="262" r:id="rId11"/>
    <p:sldId id="276" r:id="rId12"/>
    <p:sldId id="277" r:id="rId13"/>
    <p:sldId id="278" r:id="rId14"/>
    <p:sldId id="264" r:id="rId15"/>
    <p:sldId id="265" r:id="rId16"/>
    <p:sldId id="266" r:id="rId17"/>
    <p:sldId id="267" r:id="rId18"/>
    <p:sldId id="270" r:id="rId19"/>
    <p:sldId id="288" r:id="rId20"/>
    <p:sldId id="289" r:id="rId21"/>
    <p:sldId id="292" r:id="rId22"/>
    <p:sldId id="272" r:id="rId23"/>
    <p:sldId id="273" r:id="rId24"/>
    <p:sldId id="274" r:id="rId25"/>
    <p:sldId id="287" r:id="rId26"/>
    <p:sldId id="275" r:id="rId27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  <a:srgbClr val="000066"/>
    <a:srgbClr val="FF33CC"/>
    <a:srgbClr val="CC0099"/>
    <a:srgbClr val="660033"/>
    <a:srgbClr val="CC0066"/>
    <a:srgbClr val="990099"/>
    <a:srgbClr val="0033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8" autoAdjust="0"/>
    <p:restoredTop sz="92111" autoAdjust="0"/>
  </p:normalViewPr>
  <p:slideViewPr>
    <p:cSldViewPr>
      <p:cViewPr>
        <p:scale>
          <a:sx n="110" d="100"/>
          <a:sy n="110" d="100"/>
        </p:scale>
        <p:origin x="-1644" y="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19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7303643148522084E-2"/>
          <c:y val="0"/>
          <c:w val="0.68593470074718565"/>
          <c:h val="0.943775133024200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622869672375519"/>
                  <c:y val="3.1474205142725746E-2"/>
                </c:manualLayout>
              </c:layout>
              <c:tx>
                <c:rich>
                  <a:bodyPr/>
                  <a:lstStyle/>
                  <a:p>
                    <a:pPr>
                      <a:defRPr sz="2800"/>
                    </a:pPr>
                    <a:r>
                      <a:rPr lang="ru-RU" dirty="0" smtClean="0"/>
                      <a:t>33,1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DAC-48E1-845A-25D81F62CF06}"/>
                </c:ext>
              </c:extLst>
            </c:dLbl>
            <c:dLbl>
              <c:idx val="1"/>
              <c:layout>
                <c:manualLayout>
                  <c:x val="-0.12045936263856762"/>
                  <c:y val="0.11023873383359674"/>
                </c:manualLayout>
              </c:layout>
              <c:tx>
                <c:rich>
                  <a:bodyPr/>
                  <a:lstStyle/>
                  <a:p>
                    <a:pPr>
                      <a:defRPr sz="2800"/>
                    </a:pPr>
                    <a:r>
                      <a:rPr lang="en-US" dirty="0" smtClean="0"/>
                      <a:t>3</a:t>
                    </a:r>
                    <a:r>
                      <a:rPr lang="ru-RU" dirty="0" smtClean="0"/>
                      <a:t>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DAC-48E1-845A-25D81F62CF06}"/>
                </c:ext>
              </c:extLst>
            </c:dLbl>
            <c:dLbl>
              <c:idx val="2"/>
              <c:layout>
                <c:manualLayout>
                  <c:x val="0.16214185233652789"/>
                  <c:y val="-7.5708714535262914E-2"/>
                </c:manualLayout>
              </c:layout>
              <c:tx>
                <c:rich>
                  <a:bodyPr/>
                  <a:lstStyle/>
                  <a:p>
                    <a:r>
                      <a:rPr lang="en-US" sz="2800" dirty="0" smtClean="0"/>
                      <a:t>6</a:t>
                    </a:r>
                    <a:r>
                      <a:rPr lang="ru-RU" sz="2800" dirty="0" smtClean="0"/>
                      <a:t>3,7</a:t>
                    </a:r>
                    <a:r>
                      <a:rPr lang="en-US" sz="2800" dirty="0" smtClean="0"/>
                      <a:t>%</a:t>
                    </a:r>
                    <a:endParaRPr lang="en-US" sz="2800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DAC-48E1-845A-25D81F62CF0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0.37180000000000002</c:v>
                </c:pt>
                <c:pt idx="1">
                  <c:v>5.3999999999999999E-2</c:v>
                </c:pt>
                <c:pt idx="2">
                  <c:v>0.57399999999999995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DAC-48E1-845A-25D81F62CF0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4229005328410527"/>
          <c:y val="0.5902104856438849"/>
          <c:w val="0.32439664836401855"/>
          <c:h val="0.40978945718171766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spPr>
    <a:gradFill rotWithShape="1">
      <a:gsLst>
        <a:gs pos="0">
          <a:schemeClr val="accent6">
            <a:tint val="15000"/>
            <a:satMod val="250000"/>
          </a:schemeClr>
        </a:gs>
        <a:gs pos="49000">
          <a:schemeClr val="accent6">
            <a:tint val="50000"/>
            <a:satMod val="200000"/>
          </a:schemeClr>
        </a:gs>
        <a:gs pos="49100">
          <a:schemeClr val="accent6">
            <a:tint val="64000"/>
            <a:satMod val="160000"/>
          </a:schemeClr>
        </a:gs>
        <a:gs pos="92000">
          <a:schemeClr val="accent6">
            <a:tint val="50000"/>
            <a:satMod val="200000"/>
          </a:schemeClr>
        </a:gs>
        <a:gs pos="100000">
          <a:schemeClr val="accent6">
            <a:tint val="43000"/>
            <a:satMod val="190000"/>
          </a:schemeClr>
        </a:gs>
      </a:gsLst>
      <a:lin ang="5400000" scaled="1"/>
    </a:gradFill>
    <a:ln w="11430" cap="flat" cmpd="sng" algn="ctr">
      <a:solidFill>
        <a:schemeClr val="accent6"/>
      </a:solidFill>
      <a:prstDash val="solid"/>
    </a:ln>
    <a:effectLst>
      <a:outerShdw blurRad="50800" dist="25000" dir="5400000" rotWithShape="0">
        <a:schemeClr val="accent6">
          <a:shade val="30000"/>
          <a:satMod val="150000"/>
          <a:alpha val="38000"/>
        </a:scheme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30948194838281606"/>
          <c:w val="0.99203621788590557"/>
          <c:h val="0.656843296684844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4"/>
          <c:dPt>
            <c:idx val="0"/>
            <c:bubble3D val="0"/>
            <c:explosion val="4"/>
            <c:extLst xmlns:c16r2="http://schemas.microsoft.com/office/drawing/2015/06/chart">
              <c:ext xmlns:c16="http://schemas.microsoft.com/office/drawing/2014/chart" uri="{C3380CC4-5D6E-409C-BE32-E72D297353CC}">
                <c16:uniqueId val="{00000000-ABE9-40FB-9E16-0FFC275D6694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8</a:t>
                    </a:r>
                    <a:r>
                      <a:rPr lang="ru-RU" dirty="0" smtClean="0"/>
                      <a:t>6,2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BE9-40FB-9E16-0FFC275D6694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,0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BE9-40FB-9E16-0FFC275D6694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7,8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BE9-40FB-9E16-0FFC275D6694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5,0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BE9-40FB-9E16-0FFC275D669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налог на доходы физических лиц</c:v>
                </c:pt>
                <c:pt idx="1">
                  <c:v>единый налог на вмененный доход</c:v>
                </c:pt>
                <c:pt idx="2">
                  <c:v>госпошлина</c:v>
                </c:pt>
                <c:pt idx="3">
                  <c:v>акцизы</c:v>
                </c:pt>
                <c:pt idx="4">
                  <c:v>остальные налоговые доходы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740986</c:v>
                </c:pt>
                <c:pt idx="1">
                  <c:v>0</c:v>
                </c:pt>
                <c:pt idx="2">
                  <c:v>10450</c:v>
                </c:pt>
                <c:pt idx="3">
                  <c:v>70798</c:v>
                </c:pt>
                <c:pt idx="4">
                  <c:v>36910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BE9-40FB-9E16-0FFC275D669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0.13633229445971198"/>
          <c:y val="1.4611837122120058E-2"/>
          <c:w val="0.79041740683778139"/>
          <c:h val="0.25634953355257478"/>
        </c:manualLayout>
      </c:layout>
      <c:overlay val="0"/>
      <c:txPr>
        <a:bodyPr/>
        <a:lstStyle/>
        <a:p>
          <a:pPr>
            <a:defRPr sz="2000">
              <a:latin typeface="Bookman Old Style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3">
        <a:lumMod val="40000"/>
        <a:lumOff val="60000"/>
      </a:schemeClr>
    </a:solidFill>
    <a:ln>
      <a:solidFill>
        <a:schemeClr val="accent3">
          <a:lumMod val="75000"/>
        </a:schemeClr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907635525443978E-2"/>
          <c:y val="0.46407556394336769"/>
          <c:w val="0.97009236447455605"/>
          <c:h val="0.4990598227335361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9"/>
          <c:dPt>
            <c:idx val="1"/>
            <c:bubble3D val="0"/>
            <c:explosion val="30"/>
          </c:dPt>
          <c:dPt>
            <c:idx val="2"/>
            <c:bubble3D val="0"/>
            <c:explosion val="33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54,9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DBC-4DBD-88C4-AA77965199F3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28,2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DBC-4DBD-88C4-AA77965199F3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DBC-4DBD-88C4-AA77965199F3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DBC-4DBD-88C4-AA77965199F3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доходы от использования имущества, находящегося в государственной и муниципальной собственности</c:v>
                </c:pt>
                <c:pt idx="1">
                  <c:v>доходы от оказания платных услуг и компенсации затрат государства</c:v>
                </c:pt>
                <c:pt idx="2">
                  <c:v>доходы от продажи материальных и нематериальных активов</c:v>
                </c:pt>
                <c:pt idx="3">
                  <c:v>остальные неналоговые доходы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61845</c:v>
                </c:pt>
                <c:pt idx="1">
                  <c:v>42293</c:v>
                </c:pt>
                <c:pt idx="2">
                  <c:v>5980</c:v>
                </c:pt>
                <c:pt idx="3">
                  <c:v>15380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DBC-4DBD-88C4-AA77965199F3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6.2951650780494542E-2"/>
          <c:y val="5.4974433406689074E-2"/>
          <c:w val="0.92034732716094458"/>
          <c:h val="0.38801579936232927"/>
        </c:manualLayout>
      </c:layout>
      <c:overlay val="0"/>
      <c:txPr>
        <a:bodyPr/>
        <a:lstStyle/>
        <a:p>
          <a:pPr>
            <a:defRPr sz="2000">
              <a:latin typeface="Bookman Old Style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5">
        <a:lumMod val="40000"/>
        <a:lumOff val="60000"/>
      </a:schemeClr>
    </a:solidFill>
    <a:ln>
      <a:solidFill>
        <a:schemeClr val="accent5">
          <a:lumMod val="75000"/>
        </a:schemeClr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3250044327482103E-2"/>
          <c:y val="0.19627318284895484"/>
          <c:w val="0.94897230232276009"/>
          <c:h val="0.777965338878299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1"/>
            <c:bubble3D val="0"/>
            <c:explosion val="18"/>
            <c:extLst xmlns:c16r2="http://schemas.microsoft.com/office/drawing/2015/06/chart">
              <c:ext xmlns:c16="http://schemas.microsoft.com/office/drawing/2014/chart" uri="{C3380CC4-5D6E-409C-BE32-E72D297353CC}">
                <c16:uniqueId val="{00000000-7A1A-4C97-BDAF-7ADE4AF39B65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99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0%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A1A-4C97-BDAF-7ADE4AF39B65}"/>
                </c:ext>
              </c:extLst>
            </c:dLbl>
            <c:dLbl>
              <c:idx val="1"/>
              <c:layout>
                <c:manualLayout>
                  <c:x val="4.7521102214507685E-2"/>
                  <c:y val="6.652558225950537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0%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A1A-4C97-BDAF-7ADE4AF39B6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безвозмездные поступления от других бюджетов</c:v>
                </c:pt>
                <c:pt idx="1">
                  <c:v>прочие 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1317147.8999999999</c:v>
                </c:pt>
                <c:pt idx="1">
                  <c:v>9120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A1A-4C97-BDAF-7ADE4AF39B6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безвозмездные поступления от других бюджетов</c:v>
                </c:pt>
                <c:pt idx="1">
                  <c:v>прочие безвозмездные поступления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gradFill rotWithShape="1">
          <a:gsLst>
            <a:gs pos="0">
              <a:schemeClr val="accent3">
                <a:tint val="98000"/>
                <a:shade val="25000"/>
                <a:satMod val="250000"/>
              </a:schemeClr>
            </a:gs>
            <a:gs pos="68000">
              <a:schemeClr val="accent3">
                <a:tint val="86000"/>
                <a:satMod val="115000"/>
              </a:schemeClr>
            </a:gs>
            <a:gs pos="100000">
              <a:schemeClr val="accent3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3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3">
              <a:shade val="9000"/>
              <a:satMod val="105000"/>
              <a:alpha val="48000"/>
            </a:schemeClr>
          </a:outerShdw>
        </a:effectLst>
      </c:spPr>
    </c:plotArea>
    <c:legend>
      <c:legendPos val="t"/>
      <c:layout/>
      <c:overlay val="0"/>
      <c:txPr>
        <a:bodyPr/>
        <a:lstStyle/>
        <a:p>
          <a:pPr>
            <a:defRPr sz="2000">
              <a:latin typeface="Bookman Old Style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2">
        <a:lumMod val="20000"/>
        <a:lumOff val="80000"/>
      </a:schemeClr>
    </a:solidFill>
    <a:ln>
      <a:solidFill>
        <a:schemeClr val="accent2">
          <a:lumMod val="75000"/>
        </a:schemeClr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title>
      <c:layout>
        <c:manualLayout>
          <c:xMode val="edge"/>
          <c:yMode val="edge"/>
          <c:x val="0.74108232347476477"/>
          <c:y val="1.111103334359864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49559131671041118"/>
          <c:y val="2.3818299022503712E-2"/>
          <c:w val="0.50440868328958965"/>
          <c:h val="0.9526207851477315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400" dirty="0" smtClean="0"/>
                      <a:t>12</a:t>
                    </a:r>
                    <a:r>
                      <a:rPr lang="en-US" sz="1400" dirty="0" smtClean="0"/>
                      <a:t>,</a:t>
                    </a:r>
                    <a:r>
                      <a:rPr lang="ru-RU" sz="1400" dirty="0" smtClean="0"/>
                      <a:t>2</a:t>
                    </a:r>
                    <a:r>
                      <a:rPr lang="en-US" sz="1400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CC6-49D5-9FFC-D2E723851A9F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400" dirty="0" smtClean="0"/>
                      <a:t>0%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CC6-49D5-9FFC-D2E723851A9F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400" dirty="0" smtClean="0"/>
                      <a:t>1</a:t>
                    </a:r>
                    <a:r>
                      <a:rPr lang="en-US" sz="1400" dirty="0" smtClean="0"/>
                      <a:t>,</a:t>
                    </a:r>
                    <a:r>
                      <a:rPr lang="ru-RU" sz="1400" dirty="0" smtClean="0"/>
                      <a:t>8</a:t>
                    </a:r>
                    <a:r>
                      <a:rPr lang="en-US" sz="1400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CC6-49D5-9FFC-D2E723851A9F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z="1400" dirty="0"/>
                      <a:t>
</a:t>
                    </a:r>
                    <a:r>
                      <a:rPr lang="ru-RU" sz="1400" dirty="0" smtClean="0"/>
                      <a:t>2,2%</a:t>
                    </a:r>
                    <a:endParaRPr lang="ru-RU" sz="2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CC6-49D5-9FFC-D2E723851A9F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z="1400" dirty="0" smtClean="0"/>
                      <a:t>3</a:t>
                    </a:r>
                    <a:r>
                      <a:rPr lang="en-US" sz="1400" dirty="0" smtClean="0"/>
                      <a:t>,</a:t>
                    </a:r>
                    <a:r>
                      <a:rPr lang="ru-RU" sz="1400" dirty="0" smtClean="0"/>
                      <a:t>5</a:t>
                    </a:r>
                    <a:r>
                      <a:rPr lang="en-US" sz="1400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CC6-49D5-9FFC-D2E723851A9F}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z="1400" dirty="0" smtClean="0"/>
                      <a:t>55,0</a:t>
                    </a:r>
                    <a:r>
                      <a:rPr lang="en-US" sz="1400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CC6-49D5-9FFC-D2E723851A9F}"/>
                </c:ext>
              </c:extLst>
            </c:dLbl>
            <c:dLbl>
              <c:idx val="6"/>
              <c:delete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sz="1400" dirty="0" smtClean="0"/>
                      <a:t>8,0</a:t>
                    </a:r>
                    <a:r>
                      <a:rPr lang="en-US" sz="1400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sz="1400" dirty="0" smtClean="0"/>
                      <a:t>10,1</a:t>
                    </a:r>
                    <a:r>
                      <a:rPr lang="en-US" sz="1400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CC6-49D5-9FFC-D2E723851A9F}"/>
                </c:ext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ru-RU" sz="1400" dirty="0" smtClean="0"/>
                      <a:t>1,3</a:t>
                    </a:r>
                    <a:r>
                      <a:rPr lang="en-US" sz="1400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CC6-49D5-9FFC-D2E723851A9F}"/>
                </c:ext>
              </c:extLst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ru-RU" sz="1400" dirty="0" smtClean="0"/>
                      <a:t>6,0</a:t>
                    </a:r>
                    <a:r>
                      <a:rPr lang="en-US" sz="1400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CC6-49D5-9FFC-D2E723851A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Лист1!$A$2:$A$12</c:f>
              <c:strCache>
                <c:ptCount val="11"/>
                <c:pt idx="0">
                  <c:v>МЕЖБЮДЖЕТНЫЕ ТРАНСФЕРТЫ ОБЩЕГО ХАРАКТЕРА БЮДЖЕТАМ СУБЪЕКТОВ РОССИЙСКОЙ ФЕДЕРАЦИИ И МУНИЦИПАЛЬНЫХ ОБРАЗОВАНИЙ</c:v>
                </c:pt>
                <c:pt idx="1">
                  <c:v>ОБСЛУЖИВАНИЕ ГОСУДАРСТВЕННОГО И МУНИЦИПАЛЬНОГО ДОЛГА</c:v>
                </c:pt>
                <c:pt idx="2">
                  <c:v>ФИЗИЧЕСКАЯ КУЛЬТУРА И СПОРТ</c:v>
                </c:pt>
                <c:pt idx="3">
                  <c:v>СОЦИАЛЬНАЯ ПОЛИТИКА</c:v>
                </c:pt>
                <c:pt idx="4">
                  <c:v>КУЛЬТУРА, КИНЕМАТОГРАФИЯ</c:v>
                </c:pt>
                <c:pt idx="5">
                  <c:v>ОБРАЗОВАНИЕ</c:v>
                </c:pt>
                <c:pt idx="6">
                  <c:v>ОХРАНА ОКРУЖАЮЩЕЙ СРЕДЫ</c:v>
                </c:pt>
                <c:pt idx="7">
                  <c:v>ЖИЛИЩНО-КОММУНАЛЬНОЕ ХОЗЯЙСТВО</c:v>
                </c:pt>
                <c:pt idx="8">
                  <c:v>НАЦИОНАЛЬНАЯ ЭКОНОМИКА</c:v>
                </c:pt>
                <c:pt idx="9">
                  <c:v>НАЦИОНАЛЬНАЯ БЕЗОПАСНОСТЬ И ПРАВООХРАНИТЕЛЬНАЯ ДЕЯТЕЛЬНОСТЬ</c:v>
                </c:pt>
                <c:pt idx="10">
                  <c:v>ОБЩЕГОСУДАРСТВЕННЫЕ ВОПРОСЫ</c:v>
                </c:pt>
              </c:strCache>
            </c:strRef>
          </c:cat>
          <c:val>
            <c:numRef>
              <c:f>Лист1!$B$2:$B$12</c:f>
              <c:numCache>
                <c:formatCode>0.0%</c:formatCode>
                <c:ptCount val="11"/>
                <c:pt idx="0">
                  <c:v>0.10324065356853759</c:v>
                </c:pt>
                <c:pt idx="1">
                  <c:v>9.9787343125102104E-4</c:v>
                </c:pt>
                <c:pt idx="2">
                  <c:v>3.1151209007278805E-2</c:v>
                </c:pt>
                <c:pt idx="3">
                  <c:v>2.6440423800934656E-2</c:v>
                </c:pt>
                <c:pt idx="4">
                  <c:v>4.3932665781350536E-2</c:v>
                </c:pt>
                <c:pt idx="5">
                  <c:v>0.59799356905664813</c:v>
                </c:pt>
                <c:pt idx="6">
                  <c:v>0</c:v>
                </c:pt>
                <c:pt idx="7">
                  <c:v>1.3548252622802752E-2</c:v>
                </c:pt>
                <c:pt idx="8">
                  <c:v>6.6930660420928142E-2</c:v>
                </c:pt>
                <c:pt idx="9">
                  <c:v>5.1770252539766947E-3</c:v>
                </c:pt>
                <c:pt idx="10">
                  <c:v>0.11058766705629168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1CC6-49D5-9FFC-D2E723851A9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64575104"/>
        <c:axId val="160295936"/>
      </c:barChart>
      <c:valAx>
        <c:axId val="160295936"/>
        <c:scaling>
          <c:orientation val="minMax"/>
        </c:scaling>
        <c:delete val="1"/>
        <c:axPos val="t"/>
        <c:numFmt formatCode="0.0%" sourceLinked="1"/>
        <c:majorTickMark val="none"/>
        <c:minorTickMark val="none"/>
        <c:tickLblPos val="none"/>
        <c:crossAx val="164575104"/>
        <c:crosses val="max"/>
        <c:crossBetween val="between"/>
      </c:valAx>
      <c:catAx>
        <c:axId val="1645751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rgbClr val="CC0066"/>
                </a:solidFill>
              </a:defRPr>
            </a:pPr>
            <a:endParaRPr lang="ru-RU"/>
          </a:p>
        </c:txPr>
        <c:crossAx val="160295936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spPr>
    <a:gradFill rotWithShape="1">
      <a:gsLst>
        <a:gs pos="0">
          <a:schemeClr val="accent3">
            <a:tint val="70000"/>
            <a:satMod val="130000"/>
          </a:schemeClr>
        </a:gs>
        <a:gs pos="43000">
          <a:schemeClr val="accent3">
            <a:tint val="44000"/>
            <a:satMod val="165000"/>
          </a:schemeClr>
        </a:gs>
        <a:gs pos="93000">
          <a:schemeClr val="accent3">
            <a:tint val="15000"/>
            <a:satMod val="165000"/>
          </a:schemeClr>
        </a:gs>
        <a:gs pos="100000">
          <a:schemeClr val="accent3">
            <a:tint val="5000"/>
            <a:satMod val="250000"/>
          </a:schemeClr>
        </a:gs>
      </a:gsLst>
      <a:path path="circle">
        <a:fillToRect l="50000" t="130000" r="50000" b="-30000"/>
      </a:path>
    </a:gradFill>
    <a:ln w="9525" cap="flat" cmpd="sng" algn="ctr">
      <a:solidFill>
        <a:schemeClr val="accent3">
          <a:shade val="50000"/>
          <a:satMod val="103000"/>
        </a:schemeClr>
      </a:solidFill>
      <a:prstDash val="solid"/>
    </a:ln>
    <a:effectLst>
      <a:outerShdw blurRad="57150" dist="38100" dir="5400000" algn="ctr" rotWithShape="0">
        <a:schemeClr val="accent3">
          <a:shade val="9000"/>
          <a:satMod val="105000"/>
          <a:alpha val="48000"/>
        </a:schemeClr>
      </a:outerShdw>
    </a:effectLst>
  </c:spPr>
  <c:txPr>
    <a:bodyPr/>
    <a:lstStyle/>
    <a:p>
      <a:pPr>
        <a:defRPr sz="1200" b="1">
          <a:solidFill>
            <a:srgbClr val="CC0066"/>
          </a:solidFill>
          <a:latin typeface="Times New Roman" pitchFamily="18" charset="0"/>
          <a:ea typeface="+mn-ea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0.34874</cdr:x>
      <cdr:y>0.56296</cdr:y>
    </cdr:from>
    <cdr:to>
      <cdr:x>0.40754</cdr:x>
      <cdr:y>0.60438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989566" y="2935798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0.34874</cdr:x>
      <cdr:y>0.53534</cdr:y>
    </cdr:from>
    <cdr:to>
      <cdr:x>0.41594</cdr:x>
      <cdr:y>0.56296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989566" y="2791782"/>
          <a:ext cx="576064" cy="1440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0.34874</cdr:x>
      <cdr:y>0.52153</cdr:y>
    </cdr:from>
    <cdr:to>
      <cdr:x>0.39914</cdr:x>
      <cdr:y>0.56296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989566" y="2719774"/>
          <a:ext cx="43204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1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5DABF9-D20C-4603-A4E0-FB9DF0346665}" type="datetimeFigureOut">
              <a:rPr lang="ru-RU" smtClean="0"/>
              <a:t>02.09.2025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90A20A-6E6C-46A2-979C-EB794368B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7438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1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9353D9-8433-4D8E-86FC-392ADCE1CDAF}" type="datetimeFigureOut">
              <a:rPr lang="ru-RU" smtClean="0"/>
              <a:pPr/>
              <a:t>02.09.2025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4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DE0CB5-0E97-4184-96D3-F7A9C4CD80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6344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E0CB5-0E97-4184-96D3-F7A9C4CD803D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1040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E0CB5-0E97-4184-96D3-F7A9C4CD803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E0CB5-0E97-4184-96D3-F7A9C4CD803D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0145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6CF3B-B9F0-4116-BC09-D600605E07AC}" type="datetimeFigureOut">
              <a:rPr lang="ru-RU" smtClean="0"/>
              <a:pPr/>
              <a:t>02.09.2025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4E42-7273-4E21-BD63-233CF96D4BE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6CF3B-B9F0-4116-BC09-D600605E07AC}" type="datetimeFigureOut">
              <a:rPr lang="ru-RU" smtClean="0"/>
              <a:pPr/>
              <a:t>02.09.2025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4E42-7273-4E21-BD63-233CF96D4BE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6CF3B-B9F0-4116-BC09-D600605E07AC}" type="datetimeFigureOut">
              <a:rPr lang="ru-RU" smtClean="0"/>
              <a:pPr/>
              <a:t>02.09.2025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4E42-7273-4E21-BD63-233CF96D4BE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6CF3B-B9F0-4116-BC09-D600605E07AC}" type="datetimeFigureOut">
              <a:rPr lang="ru-RU" smtClean="0"/>
              <a:pPr/>
              <a:t>02.09.2025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4E42-7273-4E21-BD63-233CF96D4BE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6CF3B-B9F0-4116-BC09-D600605E07AC}" type="datetimeFigureOut">
              <a:rPr lang="ru-RU" smtClean="0"/>
              <a:pPr/>
              <a:t>02.09.2025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4E42-7273-4E21-BD63-233CF96D4BE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6CF3B-B9F0-4116-BC09-D600605E07AC}" type="datetimeFigureOut">
              <a:rPr lang="ru-RU" smtClean="0"/>
              <a:pPr/>
              <a:t>02.09.2025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4E42-7273-4E21-BD63-233CF96D4BE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6CF3B-B9F0-4116-BC09-D600605E07AC}" type="datetimeFigureOut">
              <a:rPr lang="ru-RU" smtClean="0"/>
              <a:pPr/>
              <a:t>02.09.2025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4E42-7273-4E21-BD63-233CF96D4BE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6CF3B-B9F0-4116-BC09-D600605E07AC}" type="datetimeFigureOut">
              <a:rPr lang="ru-RU" smtClean="0"/>
              <a:pPr/>
              <a:t>02.09.2025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4E42-7273-4E21-BD63-233CF96D4BE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6CF3B-B9F0-4116-BC09-D600605E07AC}" type="datetimeFigureOut">
              <a:rPr lang="ru-RU" smtClean="0"/>
              <a:pPr/>
              <a:t>02.09.2025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4E42-7273-4E21-BD63-233CF96D4BE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6CF3B-B9F0-4116-BC09-D600605E07AC}" type="datetimeFigureOut">
              <a:rPr lang="ru-RU" smtClean="0"/>
              <a:pPr/>
              <a:t>02.09.2025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A4E42-7273-4E21-BD63-233CF96D4BE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6CF3B-B9F0-4116-BC09-D600605E07AC}" type="datetimeFigureOut">
              <a:rPr lang="ru-RU" smtClean="0"/>
              <a:pPr/>
              <a:t>02.09.2025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E8A4E42-7273-4E21-BD63-233CF96D4BE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CD6CF3B-B9F0-4116-BC09-D600605E07AC}" type="datetimeFigureOut">
              <a:rPr lang="ru-RU" smtClean="0"/>
              <a:pPr/>
              <a:t>02.09.2025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E8A4E42-7273-4E21-BD63-233CF96D4BE6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33400"/>
            <a:ext cx="9001156" cy="2895600"/>
          </a:xfrm>
        </p:spPr>
        <p:txBody>
          <a:bodyPr/>
          <a:lstStyle/>
          <a:p>
            <a:r>
              <a:rPr lang="ru-RU" sz="6000" dirty="0" smtClean="0">
                <a:solidFill>
                  <a:srgbClr val="FFFF00"/>
                </a:solidFill>
                <a:latin typeface="Bookman Old Style" pitchFamily="18" charset="0"/>
              </a:rPr>
              <a:t>БЮДЖЕТ ДЛЯ ГРАЖДАН</a:t>
            </a:r>
            <a:endParaRPr lang="ru-RU" sz="6000" dirty="0">
              <a:solidFill>
                <a:srgbClr val="FFFF0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4000504"/>
            <a:ext cx="7686546" cy="252484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Бюджет  Лискинского муниципального района Воронежской области на 2025 год и плановый период 2026-2027 годов </a:t>
            </a:r>
          </a:p>
          <a:p>
            <a:pPr algn="ctr"/>
            <a:endParaRPr lang="ru-RU" sz="19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9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1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Принят Решением Совета народных депутатов Лискинского муниципального района № </a:t>
            </a:r>
            <a:r>
              <a:rPr lang="ru-RU" sz="21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263  </a:t>
            </a:r>
            <a:r>
              <a:rPr lang="ru-RU" sz="21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1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24.06.2025 </a:t>
            </a:r>
            <a:r>
              <a:rPr lang="ru-RU" sz="21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/>
            <a:endParaRPr lang="ru-RU" sz="3200" b="1" dirty="0" smtClean="0">
              <a:solidFill>
                <a:srgbClr val="000099"/>
              </a:solidFill>
              <a:latin typeface="Bookman Old Style" pitchFamily="18" charset="0"/>
            </a:endParaRPr>
          </a:p>
          <a:p>
            <a:pPr algn="ctr"/>
            <a:endParaRPr lang="ru-RU" sz="13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0099"/>
              </a:solidFill>
              <a:latin typeface="Bookman Old Style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256_7dfd11db55d9c1694cc84a8bea8aae5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285860"/>
            <a:ext cx="2500330" cy="165951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186766" cy="60863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Доходы на 2025 год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2128240"/>
              </p:ext>
            </p:extLst>
          </p:nvPr>
        </p:nvGraphicFramePr>
        <p:xfrm>
          <a:off x="357188" y="1500174"/>
          <a:ext cx="8572530" cy="4956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358246" cy="85725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Налоговые доходы Лискинского муниципального района на 2025 год – 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359 245,9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3574104"/>
              </p:ext>
            </p:extLst>
          </p:nvPr>
        </p:nvGraphicFramePr>
        <p:xfrm>
          <a:off x="357158" y="1643050"/>
          <a:ext cx="857256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58204" cy="114298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Неналоговые доходы Лискинского муниципального района на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год –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130 133,0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рублей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7350535"/>
              </p:ext>
            </p:extLst>
          </p:nvPr>
        </p:nvGraphicFramePr>
        <p:xfrm>
          <a:off x="214282" y="1357298"/>
          <a:ext cx="8572560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000132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 в бюджет Лискинского муниципального района на 2025 год –2 </a:t>
            </a:r>
            <a:r>
              <a:rPr lang="ru-RU" sz="2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620 160,6 </a:t>
            </a:r>
            <a:r>
              <a:rPr lang="ru-RU" sz="2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2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рублей</a:t>
            </a:r>
            <a:endParaRPr lang="ru-RU" sz="2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8469347"/>
              </p:ext>
            </p:extLst>
          </p:nvPr>
        </p:nvGraphicFramePr>
        <p:xfrm>
          <a:off x="214282" y="1714488"/>
          <a:ext cx="8572560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429684" cy="121444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Структура доходов бюджета Лискинского муниципального района </a:t>
            </a:r>
            <a:endParaRPr lang="ru-RU" sz="3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28919"/>
              </p:ext>
            </p:extLst>
          </p:nvPr>
        </p:nvGraphicFramePr>
        <p:xfrm>
          <a:off x="214282" y="1714487"/>
          <a:ext cx="8644000" cy="48674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75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088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088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088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17842">
                <a:tc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 год</a:t>
                      </a:r>
                      <a:endParaRPr lang="ru-RU" sz="24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 год</a:t>
                      </a:r>
                      <a:endParaRPr lang="ru-RU" sz="24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 год</a:t>
                      </a:r>
                      <a:endParaRPr lang="ru-RU" sz="24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1211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всего </a:t>
                      </a:r>
                    </a:p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(тыс. рублей)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539,5 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582 055,0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856 241,8</a:t>
                      </a:r>
                    </a:p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13249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66003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  <a:endParaRPr lang="ru-RU" sz="2400" b="1" dirty="0">
                        <a:solidFill>
                          <a:srgbClr val="660033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359 245,9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400 512,0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503 674,0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1211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66003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  <a:endParaRPr lang="ru-RU" sz="2400" b="1" dirty="0">
                        <a:solidFill>
                          <a:srgbClr val="660033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130 133,0</a:t>
                      </a:r>
                      <a:endParaRPr lang="ru-RU" sz="2400" b="0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16 765,0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117 475,0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1211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66003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2400" b="1" dirty="0">
                        <a:solidFill>
                          <a:srgbClr val="660033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620 160,6 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064 778,0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235 092,8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07157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latin typeface="Bookman Old Style" pitchFamily="18" charset="0"/>
              </a:rPr>
              <a:t>Основные мероприятия </a:t>
            </a:r>
            <a:br>
              <a:rPr lang="ru-RU" sz="2800" b="1" dirty="0" smtClean="0">
                <a:solidFill>
                  <a:srgbClr val="0000FF"/>
                </a:solidFill>
                <a:latin typeface="Bookman Old Style" pitchFamily="18" charset="0"/>
              </a:rPr>
            </a:br>
            <a:r>
              <a:rPr lang="ru-RU" sz="2800" b="1" dirty="0" smtClean="0">
                <a:solidFill>
                  <a:srgbClr val="0000FF"/>
                </a:solidFill>
                <a:latin typeface="Bookman Old Style" pitchFamily="18" charset="0"/>
              </a:rPr>
              <a:t>по мобилизации доходов бюджета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4" name="AutoShape 12"/>
          <p:cNvSpPr>
            <a:spLocks noGrp="1" noChangeArrowheads="1"/>
          </p:cNvSpPr>
          <p:nvPr>
            <p:ph idx="1"/>
          </p:nvPr>
        </p:nvSpPr>
        <p:spPr bwMode="auto">
          <a:xfrm>
            <a:off x="0" y="1285860"/>
            <a:ext cx="3214678" cy="2071702"/>
          </a:xfrm>
          <a:prstGeom prst="wedgeEllipseCallout">
            <a:avLst>
              <a:gd name="adj1" fmla="val 63111"/>
              <a:gd name="adj2" fmla="val 49269"/>
            </a:avLst>
          </a:prstGeom>
          <a:solidFill>
            <a:srgbClr val="CCFFCC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0" tIns="0" rIns="0" bIns="0">
            <a:noAutofit/>
          </a:bodyPr>
          <a:lstStyle/>
          <a:p>
            <a:pPr algn="ctr">
              <a:buNone/>
            </a:pPr>
            <a:r>
              <a:rPr lang="ru-RU" sz="1150" b="1" dirty="0">
                <a:solidFill>
                  <a:srgbClr val="660033"/>
                </a:solidFill>
                <a:latin typeface="Bookman Old Style" pitchFamily="18" charset="0"/>
              </a:rPr>
              <a:t>Работа </a:t>
            </a:r>
            <a:r>
              <a:rPr lang="ru-RU" sz="1150" b="1" dirty="0" smtClean="0">
                <a:solidFill>
                  <a:srgbClr val="660033"/>
                </a:solidFill>
                <a:latin typeface="Bookman Old Style" pitchFamily="18" charset="0"/>
              </a:rPr>
              <a:t>с организациями, выплачивающими </a:t>
            </a:r>
            <a:r>
              <a:rPr lang="ru-RU" sz="1150" b="1" dirty="0">
                <a:solidFill>
                  <a:srgbClr val="660033"/>
                </a:solidFill>
                <a:latin typeface="Bookman Old Style" pitchFamily="18" charset="0"/>
              </a:rPr>
              <a:t>заработную плату работникам ниже прожиточного минимума и использующими «конвертные» </a:t>
            </a:r>
            <a:r>
              <a:rPr lang="ru-RU" sz="1150" b="1" dirty="0" smtClean="0">
                <a:solidFill>
                  <a:srgbClr val="660033"/>
                </a:solidFill>
                <a:latin typeface="Bookman Old Style" pitchFamily="18" charset="0"/>
              </a:rPr>
              <a:t>зарплатные </a:t>
            </a:r>
            <a:r>
              <a:rPr lang="ru-RU" sz="1150" b="1" dirty="0">
                <a:solidFill>
                  <a:srgbClr val="660033"/>
                </a:solidFill>
                <a:latin typeface="Bookman Old Style" pitchFamily="18" charset="0"/>
              </a:rPr>
              <a:t>схемы </a:t>
            </a: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1857364"/>
            <a:ext cx="1915776" cy="215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AutoShape 14"/>
          <p:cNvSpPr>
            <a:spLocks noChangeArrowheads="1"/>
          </p:cNvSpPr>
          <p:nvPr/>
        </p:nvSpPr>
        <p:spPr bwMode="auto">
          <a:xfrm>
            <a:off x="500034" y="4357694"/>
            <a:ext cx="2865439" cy="1500198"/>
          </a:xfrm>
          <a:prstGeom prst="wedgeEllipseCallout">
            <a:avLst>
              <a:gd name="adj1" fmla="val 59699"/>
              <a:gd name="adj2" fmla="val -87616"/>
            </a:avLst>
          </a:prstGeom>
          <a:solidFill>
            <a:srgbClr val="CCFFCC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ru-RU" sz="1200" b="1" dirty="0">
                <a:solidFill>
                  <a:srgbClr val="660033"/>
                </a:solidFill>
                <a:latin typeface="Bookman Old Style" pitchFamily="18" charset="0"/>
              </a:rPr>
              <a:t>Проведение мероприятий, направленных на снижение недоимки по налоговым платежам</a:t>
            </a: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5572132" y="3429000"/>
            <a:ext cx="3357554" cy="3235122"/>
          </a:xfrm>
          <a:prstGeom prst="wedgeEllipseCallout">
            <a:avLst>
              <a:gd name="adj1" fmla="val -58486"/>
              <a:gd name="adj2" fmla="val -103583"/>
            </a:avLst>
          </a:prstGeom>
          <a:solidFill>
            <a:srgbClr val="CCFFCC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150" b="1" dirty="0" smtClean="0">
                <a:solidFill>
                  <a:srgbClr val="660033"/>
                </a:solidFill>
                <a:latin typeface="Bookman Old Style" pitchFamily="18" charset="0"/>
              </a:rPr>
              <a:t>Работа с администраторами доходов бюджета района, направленная на повышение качества администрирования доходных источников, повышение уровня ответственности за выполнение прогнозных показателей, снижение недоимки по администрируемым платежам</a:t>
            </a:r>
            <a:endParaRPr lang="ru-RU" sz="1150" b="1" dirty="0">
              <a:solidFill>
                <a:srgbClr val="660033"/>
              </a:solidFill>
              <a:latin typeface="Bookman Old Style" pitchFamily="18" charset="0"/>
            </a:endParaRPr>
          </a:p>
        </p:txBody>
      </p:sp>
      <p:pic>
        <p:nvPicPr>
          <p:cNvPr id="8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2928934"/>
            <a:ext cx="887412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4500570"/>
            <a:ext cx="887412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1785926"/>
            <a:ext cx="887412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5715016"/>
            <a:ext cx="887412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929330"/>
            <a:ext cx="887412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5929330"/>
            <a:ext cx="887412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3071810"/>
            <a:ext cx="887412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143248"/>
            <a:ext cx="887412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1214422"/>
            <a:ext cx="887412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142984"/>
            <a:ext cx="887412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9144000" cy="53719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 бюджета  района</a:t>
            </a:r>
            <a:endParaRPr lang="ru-RU" sz="3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5598504"/>
          </a:xfrm>
          <a:blipFill>
            <a:blip r:embed="rId2" cstate="print"/>
            <a:stretch>
              <a:fillRect/>
            </a:stretch>
          </a:blip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>
              <a:buNone/>
            </a:pPr>
            <a:r>
              <a:rPr lang="ru-RU" sz="18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бюджета района – денежные средства, направляемые на финансовое обеспечение задач и функций государства и местного самоуправления</a:t>
            </a:r>
            <a:r>
              <a:rPr lang="ru-RU" sz="1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b="1" dirty="0" smtClean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3357554" y="1714488"/>
            <a:ext cx="2428892" cy="107157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6000" rIns="12600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Классификация расходов</a:t>
            </a:r>
          </a:p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по признакам</a:t>
            </a:r>
          </a:p>
        </p:txBody>
      </p:sp>
      <p:sp>
        <p:nvSpPr>
          <p:cNvPr id="5" name="AutoShape 10"/>
          <p:cNvSpPr>
            <a:spLocks noChangeArrowheads="1"/>
          </p:cNvSpPr>
          <p:nvPr/>
        </p:nvSpPr>
        <p:spPr bwMode="auto">
          <a:xfrm rot="7897213">
            <a:off x="1499955" y="2107366"/>
            <a:ext cx="1611313" cy="1042054"/>
          </a:xfrm>
          <a:prstGeom prst="curvedUpArrow">
            <a:avLst>
              <a:gd name="adj1" fmla="val 33789"/>
              <a:gd name="adj2" fmla="val 72700"/>
              <a:gd name="adj3" fmla="val 74671"/>
            </a:avLst>
          </a:prstGeom>
          <a:solidFill>
            <a:srgbClr val="CCFFCC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4143372" y="3000372"/>
            <a:ext cx="766763" cy="492125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 rot="2313247">
            <a:off x="5904997" y="2270814"/>
            <a:ext cx="1834599" cy="792828"/>
          </a:xfrm>
          <a:prstGeom prst="curvedDownArrow">
            <a:avLst>
              <a:gd name="adj1" fmla="val 49229"/>
              <a:gd name="adj2" fmla="val 98704"/>
              <a:gd name="adj3" fmla="val 83417"/>
            </a:avLst>
          </a:prstGeom>
          <a:solidFill>
            <a:srgbClr val="3366FF"/>
          </a:solidFill>
          <a:ln w="1905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42844" y="3643314"/>
            <a:ext cx="2801938" cy="26130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tIns="0" rIns="108000" bIns="0" anchor="ctr"/>
          <a:lstStyle/>
          <a:p>
            <a:pPr algn="ctr"/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Функциональная</a:t>
            </a:r>
            <a:r>
              <a:rPr lang="ru-RU" sz="1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классификация отражает направление средств бюджета на выполнение основных функций государства (раздел→ подраздел→ целевые статьи→ виды расходов)</a:t>
            </a:r>
            <a:endParaRPr lang="ru-RU" sz="1600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071802" y="3643314"/>
            <a:ext cx="2801937" cy="26130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08000" tIns="0" rIns="108000" bIns="0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Ведомственная 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035675" y="3643314"/>
            <a:ext cx="2965481" cy="26130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108000" tIns="0" rIns="108000" bIns="0" anchor="ctr"/>
          <a:lstStyle/>
          <a:p>
            <a:pPr algn="ctr"/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Экономическая</a:t>
            </a:r>
            <a:r>
              <a:rPr lang="ru-RU" sz="1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классификация показывает деление расходов государства на текущие и капитальные, а также на выплату заработной платы, на материальные затраты, на приобретение товаров и услуг (категория расходов→ группы→ предметные статьи→ подстатьи</a:t>
            </a:r>
            <a:r>
              <a:rPr lang="ru-RU" sz="1600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42862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 на 2025 год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919229"/>
              </p:ext>
            </p:extLst>
          </p:nvPr>
        </p:nvGraphicFramePr>
        <p:xfrm>
          <a:off x="214282" y="928670"/>
          <a:ext cx="8786874" cy="5715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429684" cy="71438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«Программная» структура расходов Лискинского муниципального района  на 2025-2027 года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3834960"/>
              </p:ext>
            </p:extLst>
          </p:nvPr>
        </p:nvGraphicFramePr>
        <p:xfrm>
          <a:off x="251520" y="980728"/>
          <a:ext cx="8716575" cy="5616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344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67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8148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2583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275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/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Очередной год (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Первый год планового периода (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Второй год планового периода (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32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997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РАСХОДЫ ВСЕГО, в том числе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baseline="0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4 </a:t>
                      </a:r>
                      <a:r>
                        <a:rPr lang="ru-RU" sz="1600" b="1" i="0" u="none" strike="noStrike" baseline="0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513 571,3,0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baseline="0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3 </a:t>
                      </a:r>
                      <a:r>
                        <a:rPr lang="ru-RU" sz="1600" b="1" i="0" u="none" strike="noStrike" baseline="0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555</a:t>
                      </a:r>
                      <a:r>
                        <a:rPr lang="en-US" sz="1600" b="1" i="0" u="none" strike="noStrike" baseline="0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600" b="1" i="0" u="none" strike="noStrike" baseline="0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149,0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3 </a:t>
                      </a:r>
                      <a:r>
                        <a:rPr lang="ru-RU" sz="1600" b="1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779</a:t>
                      </a:r>
                      <a:r>
                        <a:rPr lang="ru-RU" sz="1600" b="1" i="0" u="none" strike="noStrike" baseline="0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 487,9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>
                          <a:solidFill>
                            <a:srgbClr val="0000FF"/>
                          </a:solidFill>
                          <a:latin typeface="Times New Roman"/>
                        </a:rPr>
                        <a:t>1.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>
                          <a:solidFill>
                            <a:srgbClr val="0000FF"/>
                          </a:solidFill>
                          <a:latin typeface="Times New Roman"/>
                        </a:rPr>
                        <a:t>Програмные расходы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2801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«Обеспечение общественного порядка и противодействие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преступности»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057,0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813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813,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«Развитие образования»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423 526,8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214 443,1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324 329,0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43875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Лискинского муниципального района «Социальная поддержка граждан»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65 912,8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22 677,0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22 677,0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58366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Лискинского муниципального района «Развитие и поддержка малого и среднего предпринимательства»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40 450,0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37 302,0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39 020,0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418785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Лискинского муниципального района «Защита населения и территории Лискинского муниципального района от чрезвычайных ситуаций, обеспечение пожарной безопасности  и безопасности людей на водных объектах»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638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12 743,0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12 743,0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429684" cy="71438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«Программная» структура расходов Лискинского муниципального района  на 2025-2027 года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7964356"/>
              </p:ext>
            </p:extLst>
          </p:nvPr>
        </p:nvGraphicFramePr>
        <p:xfrm>
          <a:off x="285720" y="928673"/>
          <a:ext cx="8572559" cy="56399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8634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30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8311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Очередной год (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Первый год планового периода (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Второй год планового периода (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8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4410"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Лискинского муниципального района «Управление муниципальным имуществом»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323,3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5 199,0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5 403,0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20051"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Лискинского муниципального района «Развитие сельского хозяйства, производства пищевых продуктов и инфраструктуры агропродовольственного рынка»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2 401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8 538,6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113 713,4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24410"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Лискинского муниципального района «Развитие транспортной системы»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379 774,4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416 554,5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389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464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24410"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Лискинского муниципального района «Развитие культуры Лискинского муниципального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района»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173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155,7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170 435,6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181 523,1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24410"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Лискинского муниципального района «Энергоэффективность и развитие энергетики»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1 020,0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1 220,0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1 520,0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060412"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Лискинского муниципального района Воронежской области «Развитие физической культуры и спорта»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80 704,1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41 440,5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37 556,5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Bookman Old Style" pitchFamily="18" charset="0"/>
              </a:rPr>
              <a:t>   </a:t>
            </a:r>
            <a:r>
              <a:rPr lang="ru-RU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Что такое бюджет?</a:t>
            </a:r>
            <a:endParaRPr lang="ru-RU" b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501122" cy="535785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ru-RU" b="1" u="sng" dirty="0" smtClean="0">
                <a:ln>
                  <a:solidFill>
                    <a:srgbClr val="000099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b="1" dirty="0" smtClean="0">
                <a:ln>
                  <a:solidFill>
                    <a:srgbClr val="000099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i="1" dirty="0" smtClean="0">
                <a:ln>
                  <a:solidFill>
                    <a:srgbClr val="000099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b="1" i="1" dirty="0" err="1" smtClean="0">
                <a:ln>
                  <a:solidFill>
                    <a:srgbClr val="000099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старонормандского</a:t>
            </a:r>
            <a:r>
              <a:rPr lang="ru-RU" b="1" i="1" dirty="0" smtClean="0">
                <a:ln>
                  <a:solidFill>
                    <a:srgbClr val="000099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n>
                  <a:solidFill>
                    <a:srgbClr val="000099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bougette</a:t>
            </a:r>
            <a:r>
              <a:rPr lang="ru-RU" b="1" i="1" dirty="0" smtClean="0">
                <a:ln>
                  <a:solidFill>
                    <a:srgbClr val="000099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– кошель, сумка, кожаный мешок</a:t>
            </a:r>
            <a:r>
              <a:rPr lang="ru-RU" b="1" dirty="0" smtClean="0">
                <a:ln>
                  <a:solidFill>
                    <a:srgbClr val="000099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</a:p>
          <a:p>
            <a:pPr algn="just">
              <a:buNone/>
            </a:pPr>
            <a:endParaRPr lang="ru-RU" b="1" dirty="0" smtClean="0">
              <a:ln>
                <a:solidFill>
                  <a:srgbClr val="000099"/>
                </a:solidFill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u="sng" dirty="0" smtClean="0">
                <a:ln>
                  <a:solidFill>
                    <a:srgbClr val="000099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b="1" dirty="0" smtClean="0">
                <a:ln>
                  <a:solidFill>
                    <a:srgbClr val="000099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– это план доходов и расходов. Каждый житель Лискинского района является участником формирования этого плана, с одной стороны как налогоплательщик, наполняя доходы бюджета, с другой – он получает часть расходов как потребитель общественных услуг.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429684" cy="71438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«Программная» структура расходов Лискинского муниципального района  на 2025-2027 года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436706"/>
              </p:ext>
            </p:extLst>
          </p:nvPr>
        </p:nvGraphicFramePr>
        <p:xfrm>
          <a:off x="323528" y="928673"/>
          <a:ext cx="8677629" cy="55741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9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387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620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94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942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8172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/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Очередной год (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Первый год планового периода (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Второй год планового периода (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928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21362"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1.12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Лискинского муниципального района «Управление муниципальными финансами, создание условий для эффективного и ответственного управления муниципальными финансами, повышение устойчивости бюджета Лискинского муниципального района»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589 178,0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341 155,3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330 890,1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33317"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1.13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Лискинского муниципального района «Муниципальное управление  и гражданское общество Лискинского муниципального района»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199 748,3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188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043,0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195 540,0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55838"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1.14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Лискинского муниципального района «Обеспечение доступным и комфортным жильём и коммунальными услугами населения  Лискинского муниципального района»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13 860,0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13 807,0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851,7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56969"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1.15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Лискинского муниципального района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«Защита прав потребителей в </a:t>
                      </a:r>
                      <a:r>
                        <a:rPr lang="ru-RU" sz="1200" b="1" i="0" u="none" strike="noStrike" baseline="0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Лискинском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муниципальном районе»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14,0</a:t>
                      </a:r>
                    </a:p>
                    <a:p>
                      <a:pPr lvl="1"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4,0</a:t>
                      </a:r>
                    </a:p>
                    <a:p>
                      <a:pPr lvl="1"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14,0</a:t>
                      </a:r>
                    </a:p>
                    <a:p>
                      <a:pPr lvl="1"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6014"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1.16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Лискинского муниципального района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«Содействие развитию муниципальных образований и местного самоуправления»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939,0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176014">
                <a:tc>
                  <a:txBody>
                    <a:bodyPr/>
                    <a:lstStyle/>
                    <a:p>
                      <a:pPr algn="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56969"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1.17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Государственная программа Лискинского муниципального района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«Обеспечение доступным и комфортным жильем населения Воронежской области» 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1 143,7</a:t>
                      </a:r>
                    </a:p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1 106,2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429684" cy="71438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«Программная» структура расходов Лискинского муниципального района  на 2025-2027года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946431"/>
              </p:ext>
            </p:extLst>
          </p:nvPr>
        </p:nvGraphicFramePr>
        <p:xfrm>
          <a:off x="214282" y="1136122"/>
          <a:ext cx="8572561" cy="5934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75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987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91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85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855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9187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/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Очередной год (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Первый год планового периода (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Второй год планового периода (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34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6334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1.18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Государственная программа Воронежской области «Развитие физической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культуры и спорта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2 480,4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2 480,4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2 480,4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8734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1.19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Государственная программа  Воронежской области «Развитие сельского хозяйства, производства пищевых продуктов и инфраструктуры агропродовольственного рынка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»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9 942,7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5 447,5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6 082,6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8430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1.20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Государственная программа  Воронежской области «Энергоэффективность и развитие энергетики»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4 955,7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4 955,7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4 955,7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2615">
                <a:tc>
                  <a:txBody>
                    <a:bodyPr/>
                    <a:lstStyle/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1.21</a:t>
                      </a:r>
                    </a:p>
                    <a:p>
                      <a:pPr algn="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Государственная программа  Воронежской области  «Управление государственными финансами, создание условий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для эффективного и ответственного управления муниципальными финансами, повышение устойчивости бюджетов муниципальных образований Воронежской области»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4 310,4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1.22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Государственная программа  Воронежской области «Обеспечение качественными жилищно-коммунальными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услугами населения Воронежской области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»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330 693,1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37 178,0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37 178,0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1.23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Государственная программа Воронежской области «Содействие развитию муниципальных образований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и местного самоуправления»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127 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971,3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21 153,6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51 153,6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78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00FF"/>
                          </a:solidFill>
                          <a:latin typeface="Times New Roman"/>
                        </a:rPr>
                        <a:t>2.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Непрограммная </a:t>
                      </a:r>
                      <a:r>
                        <a:rPr lang="ru-RU" sz="1200" b="1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часть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11 </a:t>
                      </a:r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771,3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baseline="0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3 442,0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3 579,0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47447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2.1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деятельности Контрольно-счетной палаты Лискинского муниципального района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3 680,9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3 442,0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3 579,0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443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2.2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деятельности управления делами Воронежской области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78581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Публичные нормативные обязательства Лискинского муниципального района на 2025 - 2027 года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5284944"/>
              </p:ext>
            </p:extLst>
          </p:nvPr>
        </p:nvGraphicFramePr>
        <p:xfrm>
          <a:off x="467544" y="1097979"/>
          <a:ext cx="8280920" cy="4457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668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451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925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29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Тип  обязательства</a:t>
                      </a:r>
                      <a:endParaRPr lang="ru-RU" sz="1600" b="1" i="0" u="none" strike="noStrike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2025год</a:t>
                      </a:r>
                      <a:endParaRPr lang="ru-RU" sz="16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r>
                        <a:rPr lang="ru-RU" sz="1600" baseline="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6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  <a:r>
                        <a:rPr lang="ru-RU" sz="1600" baseline="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6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515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</a:p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(тыс.рублей)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923,0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12 881,0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12 899,0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32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СОЦИАЛЬНАЯ ПОДДЕРЖКА МАЛОИМУЩИХ ГРАЖДАН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3500,0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СОЦИАЛЬНАЯ ПОДДЕРЖКА ПОЧЁТНЫХ ГРАЖДАН</a:t>
                      </a:r>
                    </a:p>
                    <a:p>
                      <a:pPr algn="l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5 739,0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4 244,0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4 244,0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522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СОЦИАЛЬНАЯ ПОДДЕРЖКА ВЕТЕРАНОВ ВОЙНЫ И ТРУДА</a:t>
                      </a:r>
                    </a:p>
                    <a:p>
                      <a:pPr algn="l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877,9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797,0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797,0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ЖИЛЬЁМ МОЛОДЫХ СЕМЕЙ 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4 000,0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4 000,0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465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СОЦИАЛЬНОЕ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ОБЕСПЕЧЕНИЕ И ИНЫЕ ВЫПЛАТЫ НАСЕЛЕНИЮ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3 382,0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3 340,0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3 358,0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43998" cy="92869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 из бюджета муниципального района бюджетам поселений на период 2025 - 2027 годы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3397597"/>
              </p:ext>
            </p:extLst>
          </p:nvPr>
        </p:nvGraphicFramePr>
        <p:xfrm>
          <a:off x="357158" y="1643050"/>
          <a:ext cx="8429685" cy="4090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70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775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7755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7755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97704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20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  <a:r>
                        <a:rPr lang="ru-RU" sz="2000" baseline="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20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 год</a:t>
                      </a:r>
                      <a:endParaRPr lang="ru-RU" sz="20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2027год</a:t>
                      </a:r>
                      <a:endParaRPr lang="ru-RU" sz="20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4831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Дотация на выравнивание бюджетной обеспеченности поселений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36 303,0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41 300,0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22095">
                <a:tc>
                  <a:txBody>
                    <a:bodyPr/>
                    <a:lstStyle/>
                    <a:p>
                      <a:pPr algn="l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межбюджетные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трансферты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477 194,5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194 333,9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185 212,1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22095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(тыс.рублей)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513</a:t>
                      </a:r>
                      <a:r>
                        <a:rPr lang="en-US" sz="20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494,5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235 633,9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228</a:t>
                      </a: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712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,1</a:t>
                      </a:r>
                    </a:p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86874" cy="85723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990099"/>
                </a:solidFill>
                <a:latin typeface="Bookman Old Style" pitchFamily="18" charset="0"/>
              </a:rPr>
              <a:t>Источники финансирования дефицита бюджета</a:t>
            </a:r>
            <a:endParaRPr lang="ru-RU" sz="2400" b="1" dirty="0">
              <a:solidFill>
                <a:srgbClr val="9900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357189" y="2071679"/>
            <a:ext cx="7643836" cy="428627"/>
          </a:xfrm>
          <a:prstGeom prst="rect">
            <a:avLst/>
          </a:prstGeom>
          <a:solidFill>
            <a:srgbClr val="99CCFF"/>
          </a:solidFill>
          <a:ln w="15875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anchor="ctr">
            <a:normAutofit fontScale="77500" lnSpcReduction="20000"/>
          </a:bodyPr>
          <a:lstStyle/>
          <a:p>
            <a:pPr algn="ctr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Источниками финансирования дефицита бюджета района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92867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В процессе принятия и исполнения бюджета района большое значение приобретает сбалансированность доходов и расходов. Если доходы превышают расходы, то возникает </a:t>
            </a:r>
            <a:r>
              <a:rPr lang="ru-RU" sz="1600" b="1" u="sng" dirty="0" smtClean="0">
                <a:solidFill>
                  <a:srgbClr val="FF0000"/>
                </a:solidFill>
              </a:rPr>
              <a:t>профицит</a:t>
            </a:r>
            <a:r>
              <a:rPr lang="ru-RU" sz="1600" b="1" dirty="0" smtClean="0">
                <a:solidFill>
                  <a:srgbClr val="FF0000"/>
                </a:solidFill>
              </a:rPr>
              <a:t>. Но чаще всего расходы превышают доходы. В таком случае возникает </a:t>
            </a:r>
            <a:r>
              <a:rPr lang="ru-RU" sz="1600" b="1" u="sng" dirty="0" smtClean="0">
                <a:solidFill>
                  <a:srgbClr val="FF0000"/>
                </a:solidFill>
              </a:rPr>
              <a:t>дефицит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731838" y="2970213"/>
            <a:ext cx="1954212" cy="1695450"/>
          </a:xfrm>
          <a:prstGeom prst="rect">
            <a:avLst/>
          </a:prstGeom>
          <a:solidFill>
            <a:srgbClr val="CCFFCC"/>
          </a:solidFill>
          <a:ln w="1587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400" b="1" u="sng" dirty="0">
                <a:solidFill>
                  <a:srgbClr val="660033"/>
                </a:solidFill>
              </a:rPr>
              <a:t>бюджетные кредиты,</a:t>
            </a:r>
            <a:r>
              <a:rPr lang="ru-RU" sz="1400" dirty="0">
                <a:solidFill>
                  <a:srgbClr val="660033"/>
                </a:solidFill>
              </a:rPr>
              <a:t> полученные от бюджетов других уровней бюджетной системы РФ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143240" y="2928934"/>
            <a:ext cx="1992313" cy="1685925"/>
          </a:xfrm>
          <a:prstGeom prst="rect">
            <a:avLst/>
          </a:prstGeom>
          <a:solidFill>
            <a:srgbClr val="CCFFCC"/>
          </a:solidFill>
          <a:ln w="1587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400" b="1" u="sng" dirty="0">
                <a:solidFill>
                  <a:srgbClr val="660033"/>
                </a:solidFill>
              </a:rPr>
              <a:t>кредиты,</a:t>
            </a:r>
          </a:p>
          <a:p>
            <a:pPr algn="ctr"/>
            <a:r>
              <a:rPr lang="ru-RU" sz="1400" dirty="0">
                <a:solidFill>
                  <a:srgbClr val="660033"/>
                </a:solidFill>
              </a:rPr>
              <a:t> полученные от кредитных организаций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715008" y="2928934"/>
            <a:ext cx="2071702" cy="1643074"/>
          </a:xfrm>
          <a:prstGeom prst="rect">
            <a:avLst/>
          </a:prstGeom>
          <a:solidFill>
            <a:srgbClr val="CCFFCC"/>
          </a:solidFill>
          <a:ln w="1587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400" b="1" u="sng" dirty="0">
                <a:solidFill>
                  <a:srgbClr val="660033"/>
                </a:solidFill>
              </a:rPr>
              <a:t>изменение остатков</a:t>
            </a:r>
            <a:r>
              <a:rPr lang="ru-RU" sz="1000" dirty="0">
                <a:solidFill>
                  <a:srgbClr val="660033"/>
                </a:solidFill>
              </a:rPr>
              <a:t> </a:t>
            </a:r>
            <a:r>
              <a:rPr lang="ru-RU" sz="1400" dirty="0">
                <a:solidFill>
                  <a:srgbClr val="660033"/>
                </a:solidFill>
              </a:rPr>
              <a:t>средств на счетах по учету средств местного бюджета</a:t>
            </a: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1285852" y="5143512"/>
            <a:ext cx="3044825" cy="915988"/>
          </a:xfrm>
          <a:prstGeom prst="rect">
            <a:avLst/>
          </a:prstGeom>
          <a:solidFill>
            <a:srgbClr val="FFCCFF"/>
          </a:solidFill>
          <a:ln w="15875">
            <a:solidFill>
              <a:srgbClr val="FF99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</a:rPr>
              <a:t>муниципальный долг,</a:t>
            </a:r>
          </a:p>
          <a:p>
            <a:pPr algn="ctr"/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то есть совокупность долговых обязательств муниципального образования</a:t>
            </a:r>
          </a:p>
        </p:txBody>
      </p:sp>
      <p:sp>
        <p:nvSpPr>
          <p:cNvPr id="11" name="Line 15"/>
          <p:cNvSpPr>
            <a:spLocks noChangeShapeType="1"/>
          </p:cNvSpPr>
          <p:nvPr/>
        </p:nvSpPr>
        <p:spPr bwMode="auto">
          <a:xfrm>
            <a:off x="1142976" y="2643182"/>
            <a:ext cx="6488112" cy="0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>
            <a:off x="1000100" y="2786058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7501752" y="2785264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4001290" y="2785264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428728" y="4929198"/>
            <a:ext cx="27146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 flipH="1" flipV="1">
            <a:off x="1321571" y="4822041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 flipH="1" flipV="1">
            <a:off x="4037009" y="4821247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Источники внутреннего финансирования дефицита </a:t>
            </a:r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районного бюджета на 2025 год и плановый период 2026-2027 годов</a:t>
            </a:r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endParaRPr lang="ru-RU" sz="2400" dirty="0"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4165091"/>
              </p:ext>
            </p:extLst>
          </p:nvPr>
        </p:nvGraphicFramePr>
        <p:xfrm>
          <a:off x="467543" y="1058556"/>
          <a:ext cx="8219257" cy="4523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9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99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9991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9991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262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rgbClr val="FFFF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 год</a:t>
                      </a:r>
                      <a:endParaRPr lang="ru-RU" sz="16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 год</a:t>
                      </a:r>
                      <a:endParaRPr lang="ru-RU" sz="16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 год</a:t>
                      </a:r>
                      <a:endParaRPr lang="ru-RU" sz="16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80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Итого источников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404031,8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12 231,2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2 772,3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80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кредиты из других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бюджетов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бюджетной системы РФ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80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привлечение бюджетных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кредитов от других бюджетов бюджетной системы Российской Федерации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51 623,9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80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погашение бюджетных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кредитов от других бюджетов бюджетной системы Российской Федерации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51 623,9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80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Изменение остатков средств на счетах по учету средств бюджета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404 031,8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12 231,2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2 772,3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1977">
                <a:tc>
                  <a:txBody>
                    <a:bodyPr/>
                    <a:lstStyle/>
                    <a:p>
                      <a:pPr marL="0" indent="0" algn="l" fontAlgn="ctr">
                        <a:buFontTx/>
                        <a:buNone/>
                      </a:pP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Увеличение остатков средств бюджетов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4 164 163,4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585 055,0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859 241,8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86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Уменьшение остатков средств бюджетов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4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568 195,2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597 286,2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862 014,1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32043">
                <a:tc>
                  <a:txBody>
                    <a:bodyPr/>
                    <a:lstStyle/>
                    <a:p>
                      <a:pPr algn="l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Уважаемые жители Лискинского района</a:t>
            </a:r>
            <a:endParaRPr lang="ru-RU" sz="4000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8572560" cy="5241314"/>
          </a:xfrm>
          <a:blipFill>
            <a:blip r:embed="rId2" cstate="print"/>
            <a:stretch>
              <a:fillRect/>
            </a:stretch>
          </a:blipFill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6400" b="1" dirty="0" smtClean="0">
                <a:solidFill>
                  <a:srgbClr val="FFFF00"/>
                </a:solidFill>
              </a:rPr>
              <a:t>Администрация  Лискинского  муниципального  района  Воронежской  области представляет  информационный  раздел </a:t>
            </a:r>
            <a:r>
              <a:rPr lang="ru-RU" sz="6400" b="1" u="sng" dirty="0" smtClean="0">
                <a:solidFill>
                  <a:srgbClr val="FFFF00"/>
                </a:solidFill>
              </a:rPr>
              <a:t>«Бюджет  для  граждан»,  </a:t>
            </a:r>
            <a:r>
              <a:rPr lang="ru-RU" sz="6400" b="1" dirty="0" smtClean="0">
                <a:solidFill>
                  <a:srgbClr val="FFFF00"/>
                </a:solidFill>
              </a:rPr>
              <a:t>созданный  для обеспечения  открытости  и  прозрачности  бюджета  и  бюджетного  процесса  для населения.  </a:t>
            </a:r>
          </a:p>
          <a:p>
            <a:pPr algn="just"/>
            <a:endParaRPr lang="ru-RU" sz="6400" b="1" dirty="0" smtClean="0">
              <a:solidFill>
                <a:srgbClr val="FFFF00"/>
              </a:solidFill>
            </a:endParaRPr>
          </a:p>
          <a:p>
            <a:pPr algn="just"/>
            <a:r>
              <a:rPr lang="ru-RU" sz="6400" b="1" dirty="0" smtClean="0">
                <a:solidFill>
                  <a:srgbClr val="FFFF00"/>
                </a:solidFill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бюджета. </a:t>
            </a:r>
          </a:p>
          <a:p>
            <a:pPr algn="just"/>
            <a:endParaRPr lang="ru-RU" sz="6400" b="1" dirty="0" smtClean="0">
              <a:solidFill>
                <a:srgbClr val="FFFF00"/>
              </a:solidFill>
            </a:endParaRPr>
          </a:p>
          <a:p>
            <a:pPr algn="just"/>
            <a:r>
              <a:rPr lang="ru-RU" sz="6400" b="1" dirty="0" smtClean="0">
                <a:solidFill>
                  <a:srgbClr val="FFFF00"/>
                </a:solidFill>
              </a:rPr>
              <a:t>Она содержит информационно-аналитический материал, доступный для широкого круга неподготовленных пользователей: основы бюджета и бюджетного процесса, исполнение бюджета, проект бюджета, муниципальные программы и другая информация для граждан. </a:t>
            </a:r>
          </a:p>
          <a:p>
            <a:pPr algn="just"/>
            <a:endParaRPr lang="ru-RU" sz="6400" b="1" dirty="0" smtClean="0">
              <a:solidFill>
                <a:srgbClr val="FFFF00"/>
              </a:solidFill>
            </a:endParaRPr>
          </a:p>
          <a:p>
            <a:pPr algn="just"/>
            <a:r>
              <a:rPr lang="ru-RU" sz="6400" b="1" dirty="0" smtClean="0">
                <a:solidFill>
                  <a:srgbClr val="FFFF00"/>
                </a:solidFill>
              </a:rPr>
              <a:t>Уже  сегодня  информация  о  всех  стадиях  бюджетного  процесса,  о  плановых показателях бюджета района и его исполнении доступна для всех заинтересованных пользователей  и  размещается  на  официальном  интернет  - портале  Лискинского муниципального района.</a:t>
            </a:r>
          </a:p>
          <a:p>
            <a:pPr algn="just"/>
            <a:endParaRPr lang="ru-RU" sz="6400" b="1" dirty="0" smtClean="0">
              <a:solidFill>
                <a:srgbClr val="FFFF00"/>
              </a:solidFill>
            </a:endParaRPr>
          </a:p>
          <a:p>
            <a:pPr algn="just"/>
            <a:r>
              <a:rPr lang="ru-RU" sz="6400" b="1" dirty="0" smtClean="0">
                <a:solidFill>
                  <a:srgbClr val="FFFF00"/>
                </a:solidFill>
              </a:rPr>
              <a:t>Надеемся,  что  представление  бюджета  и  бюджетного  процесса  в  Лискинском муниципальном  районе   в  понятной  для  жителей  форме  повысит  уровень общественного участия граждан </a:t>
            </a:r>
            <a:r>
              <a:rPr lang="ru-RU" sz="6400" b="1" dirty="0" smtClean="0">
                <a:solidFill>
                  <a:srgbClr val="FFFF00"/>
                </a:solidFill>
                <a:latin typeface="Bookman Old Style" pitchFamily="18" charset="0"/>
              </a:rPr>
              <a:t>в бюджетном процессе района.</a:t>
            </a:r>
          </a:p>
          <a:p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9144000" cy="60863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Основные параметры бюджета</a:t>
            </a:r>
            <a:endParaRPr lang="ru-RU" b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1354528072_4009_thumbzoo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1357298"/>
            <a:ext cx="2357454" cy="207170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928926" y="1500174"/>
            <a:ext cx="62150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u="sng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r>
              <a:rPr lang="ru-RU" u="sng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НАЛОГОВЫЕ </a:t>
            </a:r>
            <a:r>
              <a:rPr lang="ru-RU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и НЕНАЛОГОВЫЕ </a:t>
            </a:r>
            <a:r>
              <a:rPr lang="ru-RU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БЕЗВОЗМЕЗДНЫЕ </a:t>
            </a:r>
            <a:r>
              <a:rPr lang="ru-RU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ПОСТУПЛЕНИЯ </a:t>
            </a:r>
            <a:endParaRPr lang="ru-RU" b="1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виде ДОТАЦИЙ, СУБСИДИЙ, СУБВЕНЦИЙ и ИНЫХ МЕЖБЮДЖТНЫХ </a:t>
            </a:r>
            <a:r>
              <a:rPr lang="ru-RU" sz="14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ТРАНСФЕРТОВ)</a:t>
            </a:r>
            <a:endParaRPr lang="ru-RU" sz="1400" b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7" descr="167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9" y="4071942"/>
            <a:ext cx="2390761" cy="206692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000364" y="3786190"/>
            <a:ext cx="61436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РАСХОДЫ БЮДЖЕТА</a:t>
            </a:r>
            <a:r>
              <a:rPr lang="ru-RU" u="sng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СОЦИАЛЬНО ЗНАЧИМЫЕ РАСХОДЫ  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РАСХОДЫ НА ОКАЗАНИЕ ГОСУДАРСТВЕННЫХ (МУНИЦИПАЛЬНЫХ) УСЛУГ 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СОЦИАЛЬНОЕ ОБЕСПЕЧЕНИЕ НАСЕЛЕНИЯ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БЮДЖЕТНЫЕ ИНВЕСТИЦИИ</a:t>
            </a:r>
            <a:endParaRPr lang="ru-RU" b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14346" y="6143644"/>
            <a:ext cx="9144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</a:t>
            </a:r>
            <a:endParaRPr lang="ru-RU" sz="1400" b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186766" cy="103725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Бюджетный процесс -  ежегодное формирование и исполнение бюджета</a:t>
            </a:r>
            <a:endParaRPr lang="ru-RU" sz="3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6000768"/>
            <a:ext cx="6838976" cy="454968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15362" name="Picture 2" descr="&amp;Bcy;&amp;yucy;&amp;dcy;&amp;zhcy;&amp;iecy;&amp;tcy;&amp;ncy;&amp;ycy;&amp;jcy; &amp;pcy;&amp;rcy;&amp;ocy;&amp;tscy;&amp;iecy;&amp;scy;&amp;s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643050"/>
            <a:ext cx="7818834" cy="47863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type="title"/>
          </p:nvPr>
        </p:nvSpPr>
        <p:spPr>
          <a:xfrm>
            <a:off x="214282" y="0"/>
            <a:ext cx="8715436" cy="1071546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0000FF"/>
                </a:solidFill>
                <a:latin typeface="Bookman Old Style" pitchFamily="18" charset="0"/>
              </a:rPr>
              <a:t>Возможности влияния гражданина на составление бюджета</a:t>
            </a:r>
          </a:p>
        </p:txBody>
      </p:sp>
      <p:pic>
        <p:nvPicPr>
          <p:cNvPr id="5" name="Picture 2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42984"/>
            <a:ext cx="1960379" cy="1455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AutoShape 4"/>
          <p:cNvSpPr>
            <a:spLocks noChangeArrowheads="1"/>
          </p:cNvSpPr>
          <p:nvPr/>
        </p:nvSpPr>
        <p:spPr bwMode="auto">
          <a:xfrm rot="5400000">
            <a:off x="2351072" y="1292210"/>
            <a:ext cx="869950" cy="857250"/>
          </a:xfrm>
          <a:prstGeom prst="chevron">
            <a:avLst>
              <a:gd name="adj" fmla="val 2537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10800000" vert="eaVert" anchor="ctr"/>
          <a:lstStyle/>
          <a:p>
            <a:pPr algn="ctr"/>
            <a:r>
              <a:rPr lang="ru-RU" sz="2400" b="1" dirty="0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3371850" y="1285860"/>
            <a:ext cx="5772150" cy="6731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Публичные слушания по проекту бюджета района</a:t>
            </a:r>
          </a:p>
        </p:txBody>
      </p:sp>
      <p:sp>
        <p:nvSpPr>
          <p:cNvPr id="8" name="AutoShape 13"/>
          <p:cNvSpPr>
            <a:spLocks noChangeArrowheads="1"/>
          </p:cNvSpPr>
          <p:nvPr/>
        </p:nvSpPr>
        <p:spPr bwMode="auto">
          <a:xfrm rot="5400000">
            <a:off x="353983" y="3146423"/>
            <a:ext cx="863600" cy="857250"/>
          </a:xfrm>
          <a:prstGeom prst="chevron">
            <a:avLst>
              <a:gd name="adj" fmla="val 25185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10800000" vert="eaVert" anchor="ctr"/>
          <a:lstStyle/>
          <a:p>
            <a:pPr algn="ctr"/>
            <a:r>
              <a:rPr lang="ru-RU" sz="2400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1285852" y="3143248"/>
            <a:ext cx="5715040" cy="6461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tabLst>
                <a:tab pos="1611313" algn="l"/>
              </a:tabLst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Публичные слушания по отчету об исполнении бюджета района</a:t>
            </a:r>
          </a:p>
        </p:txBody>
      </p:sp>
      <p:pic>
        <p:nvPicPr>
          <p:cNvPr id="10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2643182"/>
            <a:ext cx="1860550" cy="126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572008"/>
            <a:ext cx="2106612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AutoShape 14"/>
          <p:cNvSpPr>
            <a:spLocks noChangeArrowheads="1"/>
          </p:cNvSpPr>
          <p:nvPr/>
        </p:nvSpPr>
        <p:spPr bwMode="auto">
          <a:xfrm rot="5400000">
            <a:off x="2390759" y="4895861"/>
            <a:ext cx="792163" cy="858838"/>
          </a:xfrm>
          <a:prstGeom prst="chevron">
            <a:avLst>
              <a:gd name="adj" fmla="val 25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10800000" vert="eaVert" anchor="ctr"/>
          <a:lstStyle/>
          <a:p>
            <a:pPr algn="ctr"/>
            <a:r>
              <a:rPr lang="ru-RU" sz="2400" b="1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3294063" y="4929198"/>
            <a:ext cx="5849937" cy="5762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Публичные обсуждения муниципальных программ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ig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14290"/>
            <a:ext cx="8572560" cy="64115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428628"/>
          </a:xfrm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Административно-территориальное деление</a:t>
            </a:r>
            <a:endParaRPr lang="ru-RU" sz="3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voronezhskaya-obl-gidroremont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33904" y="1935163"/>
            <a:ext cx="5276192" cy="4389437"/>
          </a:xfrm>
          <a:blipFill>
            <a:blip r:embed="rId2" cstate="print"/>
            <a:stretch>
              <a:fillRect/>
            </a:stretch>
          </a:blipFill>
        </p:spPr>
      </p:pic>
      <p:pic>
        <p:nvPicPr>
          <p:cNvPr id="1026" name="Picture 2" descr="http://gidroremont.ru/wp-content/uploads/2015/04/voronezhskaya-obl-gidroremont.gif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071538" y="1071546"/>
            <a:ext cx="7215238" cy="546770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3571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Административно-территориальное деление</a:t>
            </a:r>
            <a:endParaRPr lang="ru-RU" sz="3000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14356"/>
            <a:ext cx="8429684" cy="600079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13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состав Лискинского муниципального района входят 23 поселения: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Городское поселение г.Лиски (административный центр г.</a:t>
            </a:r>
            <a:r>
              <a:rPr lang="en-US" sz="1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Лиски); 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Давыдовское городское поселение (административный центр р.п. Давыдовка).</a:t>
            </a:r>
          </a:p>
          <a:p>
            <a:pPr>
              <a:buNone/>
            </a:pPr>
            <a:r>
              <a:rPr lang="ru-RU" sz="1300" b="1" u="sng" dirty="0" smtClean="0">
                <a:latin typeface="Times New Roman" pitchFamily="18" charset="0"/>
                <a:cs typeface="Times New Roman" pitchFamily="18" charset="0"/>
              </a:rPr>
              <a:t>Сельские поселения:</a:t>
            </a:r>
          </a:p>
          <a:p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Бодеевское сельское поселение (административный центр с. </a:t>
            </a:r>
            <a:r>
              <a:rPr lang="ru-RU" sz="1300" b="1" dirty="0" err="1">
                <a:latin typeface="Times New Roman" pitchFamily="18" charset="0"/>
                <a:cs typeface="Times New Roman" pitchFamily="18" charset="0"/>
              </a:rPr>
              <a:t>Бодеево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Высокинское сельское поселение (административный центр с. Высокое);</a:t>
            </a:r>
          </a:p>
          <a:p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Дракинское сельское поселение (административный центр с. Дракино); 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Залуженское сельское поселение (административный центр с. </a:t>
            </a:r>
            <a:r>
              <a:rPr lang="ru-RU" sz="1300" b="1" dirty="0" err="1" smtClean="0">
                <a:latin typeface="Times New Roman" pitchFamily="18" charset="0"/>
                <a:cs typeface="Times New Roman" pitchFamily="18" charset="0"/>
              </a:rPr>
              <a:t>Залужное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Ковалевское сельское поселение (административный центр с. </a:t>
            </a:r>
            <a:r>
              <a:rPr lang="ru-RU" sz="1300" b="1" dirty="0" err="1">
                <a:latin typeface="Times New Roman" pitchFamily="18" charset="0"/>
                <a:cs typeface="Times New Roman" pitchFamily="18" charset="0"/>
              </a:rPr>
              <a:t>Ковалево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Коломыцевское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сельское поселение (административный центр с. </a:t>
            </a:r>
            <a:r>
              <a:rPr lang="ru-RU" sz="1300" b="1" dirty="0" err="1">
                <a:latin typeface="Times New Roman" pitchFamily="18" charset="0"/>
                <a:cs typeface="Times New Roman" pitchFamily="18" charset="0"/>
              </a:rPr>
              <a:t>Коломыцево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Колыбельское сельское поселение (административный центр с. </a:t>
            </a:r>
            <a:r>
              <a:rPr lang="ru-RU" sz="1300" b="1" dirty="0" err="1" smtClean="0">
                <a:latin typeface="Times New Roman" pitchFamily="18" charset="0"/>
                <a:cs typeface="Times New Roman" pitchFamily="18" charset="0"/>
              </a:rPr>
              <a:t>Колыбелка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Копанищенское сельское поселение (административный центр с. </a:t>
            </a:r>
            <a:r>
              <a:rPr lang="ru-RU" sz="1300" b="1" dirty="0" err="1">
                <a:latin typeface="Times New Roman" pitchFamily="18" charset="0"/>
                <a:cs typeface="Times New Roman" pitchFamily="18" charset="0"/>
              </a:rPr>
              <a:t>Копанище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Краснознаменское сельское поселение (административный центр с. </a:t>
            </a:r>
            <a:r>
              <a:rPr lang="ru-RU" sz="1300" b="1" dirty="0" err="1" smtClean="0">
                <a:latin typeface="Times New Roman" pitchFamily="18" charset="0"/>
                <a:cs typeface="Times New Roman" pitchFamily="18" charset="0"/>
              </a:rPr>
              <a:t>Лискинское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Нижнеикорецкое сельское поселение (административный центр с. Нижний </a:t>
            </a:r>
            <a:r>
              <a:rPr lang="ru-RU" sz="1300" b="1" dirty="0" err="1" smtClean="0">
                <a:latin typeface="Times New Roman" pitchFamily="18" charset="0"/>
                <a:cs typeface="Times New Roman" pitchFamily="18" charset="0"/>
              </a:rPr>
              <a:t>Икорец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Петровское сельское поселение (административный центр с. Петровское);</a:t>
            </a:r>
          </a:p>
          <a:p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Петропавловское сельское поселение (административный центр с. Петропавловка);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Почепское сельское поселение (административный центр с. Почепское);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Селявинское сельское поселение (административный центр с. </a:t>
            </a:r>
            <a:r>
              <a:rPr lang="ru-RU" sz="1300" b="1" dirty="0" err="1" smtClean="0">
                <a:latin typeface="Times New Roman" pitchFamily="18" charset="0"/>
                <a:cs typeface="Times New Roman" pitchFamily="18" charset="0"/>
              </a:rPr>
              <a:t>Селявное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Среднеикорецкое сельское поселение (административный центр с. Средний </a:t>
            </a:r>
            <a:r>
              <a:rPr lang="ru-RU" sz="1300" b="1" dirty="0" err="1">
                <a:latin typeface="Times New Roman" pitchFamily="18" charset="0"/>
                <a:cs typeface="Times New Roman" pitchFamily="18" charset="0"/>
              </a:rPr>
              <a:t>Икорец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Старохворостанское сельское поселение (административный центр с. Старая </a:t>
            </a:r>
            <a:r>
              <a:rPr lang="ru-RU" sz="1300" b="1" dirty="0" err="1">
                <a:latin typeface="Times New Roman" pitchFamily="18" charset="0"/>
                <a:cs typeface="Times New Roman" pitchFamily="18" charset="0"/>
              </a:rPr>
              <a:t>Хворостань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Степнянское сельское поселение (административный центр пос. с-за "Вторая пятилетка");</a:t>
            </a:r>
          </a:p>
          <a:p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Сторожевское второе сельское поселение (административный центр с. 2-е Сторожевое);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Тресоруковское сельское поселение (административный центр с. </a:t>
            </a:r>
            <a:r>
              <a:rPr lang="ru-RU" sz="1300" b="1" dirty="0" err="1" smtClean="0">
                <a:latin typeface="Times New Roman" pitchFamily="18" charset="0"/>
                <a:cs typeface="Times New Roman" pitchFamily="18" charset="0"/>
              </a:rPr>
              <a:t>Тресоруково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Троицкое сельское поселение (административный центр с. Троицкое); 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Щученское сельское поселение (административный центр с. Щучье);</a:t>
            </a:r>
          </a:p>
          <a:p>
            <a:endParaRPr lang="ru-RU" sz="13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Основные показатели бюджета на 2025 год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9"/>
          <p:cNvSpPr>
            <a:spLocks noGrp="1" noChangeArrowheads="1"/>
          </p:cNvSpPr>
          <p:nvPr>
            <p:ph idx="1"/>
          </p:nvPr>
        </p:nvSpPr>
        <p:spPr bwMode="auto">
          <a:xfrm>
            <a:off x="114269" y="899478"/>
            <a:ext cx="2286016" cy="1214427"/>
          </a:xfrm>
          <a:prstGeom prst="homePlate">
            <a:avLst>
              <a:gd name="adj" fmla="val 41299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>
              <a:buNone/>
            </a:pPr>
            <a:r>
              <a:rPr lang="ru-RU" sz="1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Налоговые </a:t>
            </a:r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  <a:endParaRPr lang="en-US" sz="1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359 245,9</a:t>
            </a:r>
            <a:r>
              <a:rPr lang="en-US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тыс. руб</a:t>
            </a:r>
            <a:r>
              <a:rPr lang="ru-RU" sz="1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114269" y="2471731"/>
            <a:ext cx="2262188" cy="1368425"/>
          </a:xfrm>
          <a:prstGeom prst="homePlate">
            <a:avLst>
              <a:gd name="adj" fmla="val 41328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Неналоговые </a:t>
            </a:r>
            <a:endParaRPr lang="ru-RU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130 133,0</a:t>
            </a:r>
            <a:endParaRPr lang="ru-RU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142845" y="4500570"/>
            <a:ext cx="2214578" cy="1368425"/>
          </a:xfrm>
          <a:prstGeom prst="homePlate">
            <a:avLst>
              <a:gd name="adj" fmla="val 41328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  <a:p>
            <a:pPr algn="ctr"/>
            <a:r>
              <a:rPr lang="ru-RU" sz="16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6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620 160,6 </a:t>
            </a:r>
            <a:r>
              <a:rPr lang="ru-RU" sz="1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6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руб</a:t>
            </a:r>
            <a:r>
              <a:rPr lang="ru-RU" sz="1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 rot="10800000">
            <a:off x="2428860" y="928670"/>
            <a:ext cx="701675" cy="5286412"/>
          </a:xfrm>
          <a:prstGeom prst="rect">
            <a:avLst/>
          </a:prstGeom>
          <a:solidFill>
            <a:srgbClr val="FFFF99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Доходы бюджета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109 539,5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тыс. руб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 rot="16200000">
            <a:off x="3386137" y="2614598"/>
            <a:ext cx="1514474" cy="2000265"/>
          </a:xfrm>
          <a:prstGeom prst="upDownArrowCallout">
            <a:avLst>
              <a:gd name="adj1" fmla="val 25000"/>
              <a:gd name="adj2" fmla="val 25000"/>
              <a:gd name="adj3" fmla="val 16919"/>
              <a:gd name="adj4" fmla="val 50000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wrap="none" anchor="ctr"/>
          <a:lstStyle/>
          <a:p>
            <a:pPr algn="ctr"/>
            <a:r>
              <a:rPr lang="ru-RU" sz="2000" b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 rot="10800000">
            <a:off x="5929322" y="642917"/>
            <a:ext cx="3214678" cy="500066"/>
          </a:xfrm>
          <a:prstGeom prst="homePlate">
            <a:avLst>
              <a:gd name="adj" fmla="val 133628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10800000" wrap="none" anchor="ctr" anchorCtr="1"/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  <a:endParaRPr lang="ru-RU" sz="1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69</a:t>
            </a:r>
            <a:r>
              <a:rPr lang="en-US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145,0 </a:t>
            </a:r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тыс. руб</a:t>
            </a:r>
            <a:r>
              <a:rPr lang="ru-RU" sz="1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 rot="10800000">
            <a:off x="5923567" y="1196752"/>
            <a:ext cx="3214678" cy="360040"/>
          </a:xfrm>
          <a:prstGeom prst="homePlate">
            <a:avLst>
              <a:gd name="adj" fmla="val 133628"/>
            </a:avLst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10800000" wrap="none" anchor="ctr" anchorCtr="1"/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Национальная безопасность</a:t>
            </a: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58 </a:t>
            </a:r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751,3 тыс. 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 rot="10800000">
            <a:off x="5912658" y="1700808"/>
            <a:ext cx="3214678" cy="360040"/>
          </a:xfrm>
          <a:prstGeom prst="homePlate">
            <a:avLst>
              <a:gd name="adj" fmla="val 133628"/>
            </a:avLst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10800000" wrap="none" anchor="ctr" anchorCtr="1"/>
          <a:lstStyle/>
          <a:p>
            <a:pPr algn="ctr"/>
            <a:endParaRPr lang="ru-RU" sz="14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454</a:t>
            </a:r>
            <a:r>
              <a:rPr lang="en-US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682,7 </a:t>
            </a:r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  <a:p>
            <a:pPr algn="ctr"/>
            <a:r>
              <a:rPr lang="ru-RU" sz="1400" b="1" dirty="0" smtClean="0"/>
              <a:t>.</a:t>
            </a:r>
            <a:endParaRPr lang="ru-RU" sz="1400" b="1" dirty="0"/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 rot="10800000">
            <a:off x="5912658" y="4109237"/>
            <a:ext cx="3214678" cy="538162"/>
          </a:xfrm>
          <a:prstGeom prst="homePlate">
            <a:avLst>
              <a:gd name="adj" fmla="val 133628"/>
            </a:avLst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10800000" wrap="none" anchor="ctr" anchorCtr="1"/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  <a:endParaRPr lang="ru-RU" sz="1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99 429</a:t>
            </a:r>
            <a:r>
              <a:rPr lang="en-US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3 тыс. руб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 rot="10800000">
            <a:off x="5912658" y="2132856"/>
            <a:ext cx="3214678" cy="395294"/>
          </a:xfrm>
          <a:prstGeom prst="homePlate">
            <a:avLst>
              <a:gd name="adj" fmla="val 133628"/>
            </a:avLst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10800000" wrap="none" anchor="ctr" anchorCtr="1"/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ЖКХ</a:t>
            </a:r>
            <a:endParaRPr lang="ru-RU" sz="1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360 564,8 </a:t>
            </a:r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тыс. руб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auto">
          <a:xfrm rot="10800000">
            <a:off x="5857442" y="2780928"/>
            <a:ext cx="3214678" cy="538162"/>
          </a:xfrm>
          <a:prstGeom prst="homePlate">
            <a:avLst>
              <a:gd name="adj" fmla="val 133628"/>
            </a:avLst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10800000" wrap="none" anchor="ctr" anchorCtr="1"/>
          <a:lstStyle/>
          <a:p>
            <a:pPr algn="ctr"/>
            <a:r>
              <a:rPr lang="ru-RU" sz="1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480</a:t>
            </a:r>
            <a:r>
              <a:rPr lang="en-US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480</a:t>
            </a:r>
            <a:r>
              <a:rPr lang="en-US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тыс. руб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8" name="AutoShape 12"/>
          <p:cNvSpPr>
            <a:spLocks noChangeArrowheads="1"/>
          </p:cNvSpPr>
          <p:nvPr/>
        </p:nvSpPr>
        <p:spPr bwMode="auto">
          <a:xfrm rot="10800000">
            <a:off x="5947453" y="3571075"/>
            <a:ext cx="3214678" cy="538162"/>
          </a:xfrm>
          <a:prstGeom prst="homePlate">
            <a:avLst>
              <a:gd name="adj" fmla="val 133628"/>
            </a:avLst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10800000" wrap="none" anchor="ctr" anchorCtr="1"/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sz="1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158 </a:t>
            </a:r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610,4 </a:t>
            </a:r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тыс. руб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 rot="10800000">
            <a:off x="5857442" y="5243807"/>
            <a:ext cx="3214678" cy="538162"/>
          </a:xfrm>
          <a:prstGeom prst="homePlate">
            <a:avLst>
              <a:gd name="adj" fmla="val 133628"/>
            </a:avLst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10800000" wrap="none" anchor="ctr" anchorCtr="1"/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1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83 184,5 тыс. руб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AutoShape 12"/>
          <p:cNvSpPr>
            <a:spLocks noChangeArrowheads="1"/>
          </p:cNvSpPr>
          <p:nvPr/>
        </p:nvSpPr>
        <p:spPr bwMode="auto">
          <a:xfrm rot="10800000">
            <a:off x="5918564" y="5824795"/>
            <a:ext cx="3214678" cy="571480"/>
          </a:xfrm>
          <a:prstGeom prst="homePlate">
            <a:avLst>
              <a:gd name="adj" fmla="val 133628"/>
            </a:avLst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10800000" wrap="none" anchor="ctr" anchorCtr="1"/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  <a:endParaRPr lang="ru-RU" sz="1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548</a:t>
            </a:r>
            <a:r>
              <a:rPr lang="en-US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687,1 </a:t>
            </a:r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тыс. руб</a:t>
            </a:r>
            <a:r>
              <a:rPr lang="ru-RU" sz="1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 rot="10800000">
            <a:off x="5143504" y="1000108"/>
            <a:ext cx="701675" cy="5256213"/>
          </a:xfrm>
          <a:prstGeom prst="rect">
            <a:avLst/>
          </a:prstGeom>
          <a:solidFill>
            <a:srgbClr val="FFFF99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513 571,3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руб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9" name="AutoShape 12"/>
          <p:cNvSpPr>
            <a:spLocks noChangeArrowheads="1"/>
          </p:cNvSpPr>
          <p:nvPr/>
        </p:nvSpPr>
        <p:spPr bwMode="auto">
          <a:xfrm rot="10800000">
            <a:off x="5857442" y="4677528"/>
            <a:ext cx="3214678" cy="538162"/>
          </a:xfrm>
          <a:prstGeom prst="homePlate">
            <a:avLst>
              <a:gd name="adj" fmla="val 133628"/>
            </a:avLst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10800000" wrap="none" anchor="ctr" anchorCtr="1"/>
          <a:lstStyle/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Обслуживание </a:t>
            </a:r>
            <a:r>
              <a:rPr lang="ru-RU" sz="1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муниц</a:t>
            </a:r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долга</a:t>
            </a:r>
            <a:endParaRPr lang="ru-RU" sz="1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36,0 тыс. руб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5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25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4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6500"/>
                            </p:stCondLst>
                            <p:childTnLst>
                              <p:par>
                                <p:cTn id="7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85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20" grpId="0" animBg="1"/>
      <p:bldP spid="22" grpId="0" animBg="1"/>
      <p:bldP spid="23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0" y="1285860"/>
            <a:ext cx="9144000" cy="52149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20040"/>
            <a:ext cx="8501122" cy="82294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Bookman Old Style" pitchFamily="18" charset="0"/>
              </a:rPr>
              <a:t>Доходы бюджета района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4" name="AutoShape 5"/>
          <p:cNvSpPr>
            <a:spLocks noGrp="1" noChangeArrowheads="1"/>
          </p:cNvSpPr>
          <p:nvPr>
            <p:ph idx="1"/>
          </p:nvPr>
        </p:nvSpPr>
        <p:spPr bwMode="auto">
          <a:xfrm>
            <a:off x="2786050" y="1643050"/>
            <a:ext cx="3786214" cy="100013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19050">
            <a:solidFill>
              <a:srgbClr val="FFFF00"/>
            </a:solidFill>
            <a:round/>
            <a:headEnd/>
            <a:tailEnd/>
          </a:ln>
          <a:effectLst/>
        </p:spPr>
        <p:txBody>
          <a:bodyPr lIns="126000" rIns="126000" anchor="ctr">
            <a:normAutofit/>
          </a:bodyPr>
          <a:lstStyle/>
          <a:p>
            <a:pPr algn="ctr">
              <a:buNone/>
            </a:pPr>
            <a:r>
              <a:rPr lang="ru-RU" sz="3200" b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Доходы бюджета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3143240" y="3500438"/>
            <a:ext cx="2728913" cy="23034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Неналоговые доходы – поступления от уплаты пошлин и сборов, установленных законодательством РФ и штрафов за нарушение законодательства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14282" y="3500438"/>
            <a:ext cx="2703512" cy="2308225"/>
          </a:xfrm>
          <a:prstGeom prst="rect">
            <a:avLst/>
          </a:prstGeom>
          <a:gradFill>
            <a:gsLst>
              <a:gs pos="0">
                <a:srgbClr val="92D050"/>
              </a:gs>
              <a:gs pos="68000">
                <a:schemeClr val="accent1">
                  <a:tint val="86000"/>
                  <a:satMod val="115000"/>
                </a:schemeClr>
              </a:gs>
              <a:gs pos="100000">
                <a:schemeClr val="accent1">
                  <a:tint val="50000"/>
                  <a:satMod val="15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tIns="0" rIns="108000" bIns="0" anchor="ctr"/>
          <a:lstStyle/>
          <a:p>
            <a:pPr algn="ctr"/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Налоговые доходы – поступления в бюджет от уплаты налогов, установленных Налоговым кодексом РФ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6000760" y="3500438"/>
            <a:ext cx="2887662" cy="23161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108000" tIns="0" rIns="108000" bIns="0" anchor="ctr"/>
          <a:lstStyle/>
          <a:p>
            <a:pPr algn="ctr"/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 - это финансовая помощь из бюджетов других уровней</a:t>
            </a: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 rot="7897213">
            <a:off x="1130910" y="2382880"/>
            <a:ext cx="1611312" cy="882650"/>
          </a:xfrm>
          <a:prstGeom prst="curvedUpArrow">
            <a:avLst>
              <a:gd name="adj1" fmla="val 33789"/>
              <a:gd name="adj2" fmla="val 72700"/>
              <a:gd name="adj3" fmla="val 74671"/>
            </a:avLst>
          </a:prstGeom>
          <a:solidFill>
            <a:srgbClr val="CCFFCC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 rot="2313247">
            <a:off x="6603093" y="2454914"/>
            <a:ext cx="1701800" cy="694126"/>
          </a:xfrm>
          <a:prstGeom prst="curvedDownArrow">
            <a:avLst>
              <a:gd name="adj1" fmla="val 49229"/>
              <a:gd name="adj2" fmla="val 98704"/>
              <a:gd name="adj3" fmla="val 83417"/>
            </a:avLst>
          </a:prstGeom>
          <a:solidFill>
            <a:srgbClr val="3333FF"/>
          </a:solidFill>
          <a:ln w="19050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4286248" y="2786058"/>
            <a:ext cx="766763" cy="492125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 dirty="0">
              <a:solidFill>
                <a:srgbClr val="CC0099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2">
      <a:dk1>
        <a:srgbClr val="3F3F3F"/>
      </a:dk1>
      <a:lt1>
        <a:srgbClr val="BFBFBF"/>
      </a:lt1>
      <a:dk2>
        <a:srgbClr val="989898"/>
      </a:dk2>
      <a:lt2>
        <a:srgbClr val="877852"/>
      </a:lt2>
      <a:accent1>
        <a:srgbClr val="F9B268"/>
      </a:accent1>
      <a:accent2>
        <a:srgbClr val="D86B77"/>
      </a:accent2>
      <a:accent3>
        <a:srgbClr val="4EA5D8"/>
      </a:accent3>
      <a:accent4>
        <a:srgbClr val="8DC182"/>
      </a:accent4>
      <a:accent5>
        <a:srgbClr val="9F87B7"/>
      </a:accent5>
      <a:accent6>
        <a:srgbClr val="D9C19B"/>
      </a:accent6>
      <a:hlink>
        <a:srgbClr val="A9DB66"/>
      </a:hlink>
      <a:folHlink>
        <a:srgbClr val="FCAE3B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10080</TotalTime>
  <Words>2147</Words>
  <Application>Microsoft Office PowerPoint</Application>
  <PresentationFormat>Экран (4:3)</PresentationFormat>
  <Paragraphs>444</Paragraphs>
  <Slides>26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Поток</vt:lpstr>
      <vt:lpstr>БЮДЖЕТ ДЛЯ ГРАЖДАН</vt:lpstr>
      <vt:lpstr>   Что такое бюджет?</vt:lpstr>
      <vt:lpstr>Основные параметры бюджета</vt:lpstr>
      <vt:lpstr>Бюджетный процесс -  ежегодное формирование и исполнение бюджета</vt:lpstr>
      <vt:lpstr>Возможности влияния гражданина на составление бюджета</vt:lpstr>
      <vt:lpstr>Административно-территориальное деление</vt:lpstr>
      <vt:lpstr>Административно-территориальное деление</vt:lpstr>
      <vt:lpstr>Основные показатели бюджета на 2025 год</vt:lpstr>
      <vt:lpstr>Доходы бюджета района</vt:lpstr>
      <vt:lpstr>Доходы на 2025 год</vt:lpstr>
      <vt:lpstr>Налоговые доходы Лискинского муниципального района на 2025 год – 1 359 245,9 тыс. рублей</vt:lpstr>
      <vt:lpstr>Неналоговые доходы Лискинского муниципального района на 2025 год –130 133,0 тыс. рублей</vt:lpstr>
      <vt:lpstr>Безвозмездные поступления в бюджет Лискинского муниципального района на 2025 год –2 620 160,6 тыс. рублей</vt:lpstr>
      <vt:lpstr>Структура доходов бюджета Лискинского муниципального района </vt:lpstr>
      <vt:lpstr>Основные мероприятия  по мобилизации доходов бюджета</vt:lpstr>
      <vt:lpstr>Расходы  бюджета  района</vt:lpstr>
      <vt:lpstr>Расходы  на 2025 год</vt:lpstr>
      <vt:lpstr>«Программная» структура расходов Лискинского муниципального района  на 2025-2027 года</vt:lpstr>
      <vt:lpstr>«Программная» структура расходов Лискинского муниципального района  на 2025-2027 года</vt:lpstr>
      <vt:lpstr>«Программная» структура расходов Лискинского муниципального района  на 2025-2027 года</vt:lpstr>
      <vt:lpstr>«Программная» структура расходов Лискинского муниципального района  на 2025-2027года</vt:lpstr>
      <vt:lpstr>Публичные нормативные обязательства Лискинского муниципального района на 2025 - 2027 года</vt:lpstr>
      <vt:lpstr>Межбюджетные трансферты из бюджета муниципального района бюджетам поселений на период 2025 - 2027 годы</vt:lpstr>
      <vt:lpstr>Источники финансирования дефицита бюджета</vt:lpstr>
      <vt:lpstr>Источники внутреннего финансирования дефицита  районного бюджета на 2025 год и плановый период 2026-2027 годов                     </vt:lpstr>
      <vt:lpstr>Уважаемые жители Лискинского района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zayv</dc:creator>
  <cp:lastModifiedBy>Пахомова Елена Владимировна</cp:lastModifiedBy>
  <cp:revision>516</cp:revision>
  <cp:lastPrinted>2025-09-02T08:51:59Z</cp:lastPrinted>
  <dcterms:created xsi:type="dcterms:W3CDTF">2015-04-13T12:32:27Z</dcterms:created>
  <dcterms:modified xsi:type="dcterms:W3CDTF">2025-09-02T11:51:12Z</dcterms:modified>
</cp:coreProperties>
</file>